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6"/>
  </p:notesMasterIdLst>
  <p:sldIdLst>
    <p:sldId id="352" r:id="rId3"/>
    <p:sldId id="331" r:id="rId4"/>
    <p:sldId id="329" r:id="rId5"/>
    <p:sldId id="332" r:id="rId6"/>
    <p:sldId id="395" r:id="rId7"/>
    <p:sldId id="333" r:id="rId8"/>
    <p:sldId id="396" r:id="rId9"/>
    <p:sldId id="337" r:id="rId10"/>
    <p:sldId id="397" r:id="rId11"/>
    <p:sldId id="398" r:id="rId12"/>
    <p:sldId id="338" r:id="rId13"/>
    <p:sldId id="341" r:id="rId14"/>
    <p:sldId id="340" r:id="rId15"/>
    <p:sldId id="342" r:id="rId16"/>
    <p:sldId id="399" r:id="rId17"/>
    <p:sldId id="312" r:id="rId18"/>
    <p:sldId id="400" r:id="rId19"/>
    <p:sldId id="401" r:id="rId20"/>
    <p:sldId id="402" r:id="rId21"/>
    <p:sldId id="346" r:id="rId22"/>
    <p:sldId id="348" r:id="rId23"/>
    <p:sldId id="347" r:id="rId24"/>
    <p:sldId id="394" r:id="rId25"/>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extLst>
    <p:ext uri="{521415D9-36F7-43E2-AB2F-B90AF26B5E84}">
      <p14:sectionLst xmlns:p14="http://schemas.microsoft.com/office/powerpoint/2010/main">
        <p14:section name="Default Section" id="{0C4D7406-7751-4DA1-B3C8-FAF14DA8F3A0}">
          <p14:sldIdLst>
            <p14:sldId id="352"/>
            <p14:sldId id="331"/>
            <p14:sldId id="329"/>
            <p14:sldId id="332"/>
            <p14:sldId id="395"/>
            <p14:sldId id="333"/>
            <p14:sldId id="396"/>
            <p14:sldId id="337"/>
            <p14:sldId id="397"/>
            <p14:sldId id="398"/>
            <p14:sldId id="338"/>
            <p14:sldId id="341"/>
            <p14:sldId id="340"/>
            <p14:sldId id="342"/>
            <p14:sldId id="399"/>
            <p14:sldId id="312"/>
            <p14:sldId id="400"/>
            <p14:sldId id="401"/>
            <p14:sldId id="402"/>
            <p14:sldId id="346"/>
            <p14:sldId id="348"/>
            <p14:sldId id="347"/>
            <p14:sldId id="3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15" autoAdjust="0"/>
  </p:normalViewPr>
  <p:slideViewPr>
    <p:cSldViewPr snapToGrid="0">
      <p:cViewPr varScale="1">
        <p:scale>
          <a:sx n="29" d="100"/>
          <a:sy n="29" d="100"/>
        </p:scale>
        <p:origin x="99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a:xfrm>
            <a:off x="363264" y="4421822"/>
            <a:ext cx="6270249" cy="4387354"/>
          </a:xfrm>
        </p:spPr>
        <p:txBody>
          <a:bodyPr/>
          <a:lstStyle/>
          <a:p>
            <a:r>
              <a:rPr lang="en-US" altLang="en-US" sz="1400" b="1" dirty="0"/>
              <a:t>The Land + Water Works! Campaign </a:t>
            </a:r>
            <a:r>
              <a:rPr lang="en-US" altLang="en-US" sz="1400" dirty="0"/>
              <a:t>is led by Detroit Future City.</a:t>
            </a:r>
          </a:p>
          <a:p>
            <a:endParaRPr lang="en-US" altLang="en-US" sz="1400" dirty="0"/>
          </a:p>
          <a:p>
            <a:r>
              <a:rPr lang="en-US" altLang="en-US" sz="1400" dirty="0"/>
              <a:t>We began discussing the effort in the hopes of creating a </a:t>
            </a:r>
            <a:r>
              <a:rPr lang="en-US" altLang="en-US" sz="1400" b="1" i="1" dirty="0"/>
              <a:t>green culture shift </a:t>
            </a:r>
            <a:r>
              <a:rPr lang="en-US" altLang="en-US" sz="1400" dirty="0"/>
              <a:t>initiative to motivate Detroit businesses and residents to embrace the idea of being land and water stewards.  </a:t>
            </a:r>
          </a:p>
          <a:p>
            <a:endParaRPr lang="en-US" altLang="en-US" sz="1400" dirty="0"/>
          </a:p>
          <a:p>
            <a:r>
              <a:rPr lang="en-US" altLang="en-US" sz="1400" dirty="0"/>
              <a:t>We hope through education and installation of green stormwater infrastructure, and learning together that we will help one another transition to the new way of thinking about our land and water resources. </a:t>
            </a:r>
          </a:p>
          <a:p>
            <a:endParaRPr lang="en-US" altLang="en-US" sz="1400" dirty="0"/>
          </a:p>
          <a:p>
            <a:r>
              <a:rPr lang="en-US" altLang="en-US" sz="1400" dirty="0"/>
              <a:t>The city of Detroit’s Water and Sewerage Department’s roll out of their updated drainage fee charges policy that includes “green” credits, we envision an opportunity to improve our water, land and air quality.</a:t>
            </a:r>
          </a:p>
          <a:p>
            <a:endParaRPr lang="en-US" altLang="en-US" sz="1400" dirty="0"/>
          </a:p>
          <a:p>
            <a:r>
              <a:rPr lang="en-US" altLang="en-US" sz="1400" dirty="0"/>
              <a:t>Resident’s will roll over to the new way of calculating the fee in July 2018.</a:t>
            </a:r>
          </a:p>
          <a:p>
            <a:pPr eaLnBrk="1" hangingPunct="1">
              <a:spcBef>
                <a:spcPct val="0"/>
              </a:spcBef>
            </a:pPr>
            <a:endParaRPr lang="en-US" altLang="en-US" dirty="0"/>
          </a:p>
          <a:p>
            <a:endParaRPr lang="en-US" dirty="0"/>
          </a:p>
        </p:txBody>
      </p:sp>
    </p:spTree>
    <p:extLst>
      <p:ext uri="{BB962C8B-B14F-4D97-AF65-F5344CB8AC3E}">
        <p14:creationId xmlns:p14="http://schemas.microsoft.com/office/powerpoint/2010/main" val="153144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190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031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838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93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600" dirty="0"/>
              <a:t>Top</a:t>
            </a:r>
            <a:r>
              <a:rPr lang="en-US" sz="1600" baseline="0" dirty="0"/>
              <a:t> </a:t>
            </a:r>
            <a:r>
              <a:rPr lang="en-US" sz="1600" dirty="0"/>
              <a:t>Image:		Multiple GSI treatments applied to parking lot. (FYI, budget</a:t>
            </a:r>
            <a:r>
              <a:rPr lang="en-US" sz="1600" baseline="0" dirty="0"/>
              <a:t> wise, i</a:t>
            </a:r>
            <a:r>
              <a:rPr lang="en-US" sz="1600" dirty="0"/>
              <a:t>t</a:t>
            </a:r>
            <a:r>
              <a:rPr lang="en-US" sz="1600" baseline="0" dirty="0"/>
              <a:t> seems overkill to do permeable asphalt, 			pavers AND a bioswale all in one area. Likely, this parking lot would choose regular asphalt and permeable 			paver</a:t>
            </a:r>
            <a:r>
              <a:rPr lang="en-US" sz="1600" dirty="0"/>
              <a:t>).</a:t>
            </a:r>
          </a:p>
          <a:p>
            <a:endParaRPr lang="en-US" sz="1600" dirty="0"/>
          </a:p>
          <a:p>
            <a:r>
              <a:rPr lang="en-US" sz="1600" dirty="0"/>
              <a:t>Bottom</a:t>
            </a:r>
            <a:r>
              <a:rPr lang="en-US" sz="1600" baseline="0" dirty="0"/>
              <a:t> </a:t>
            </a:r>
            <a:r>
              <a:rPr lang="en-US" sz="1600" dirty="0"/>
              <a:t>Image: 	Pervious Concrete looks different than impervious</a:t>
            </a:r>
          </a:p>
          <a:p>
            <a:pPr lvl="1"/>
            <a:r>
              <a:rPr lang="en-US" sz="1600" b="0" dirty="0"/>
              <a:t>			Pervious asphalt looks the same as impervious</a:t>
            </a:r>
          </a:p>
          <a:p>
            <a:endParaRPr lang="en-US" sz="1600" dirty="0"/>
          </a:p>
          <a:p>
            <a:endParaRPr lang="en-US" dirty="0"/>
          </a:p>
        </p:txBody>
      </p:sp>
    </p:spTree>
    <p:extLst>
      <p:ext uri="{BB962C8B-B14F-4D97-AF65-F5344CB8AC3E}">
        <p14:creationId xmlns:p14="http://schemas.microsoft.com/office/powerpoint/2010/main" val="3665056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600" dirty="0"/>
              <a:t>Top</a:t>
            </a:r>
            <a:r>
              <a:rPr lang="en-US" sz="1600" baseline="0" dirty="0"/>
              <a:t> </a:t>
            </a:r>
            <a:r>
              <a:rPr lang="en-US" sz="1600" dirty="0"/>
              <a:t>Image:		Multiple GSI treatments applied to parking lot. (FYI, budget</a:t>
            </a:r>
            <a:r>
              <a:rPr lang="en-US" sz="1600" baseline="0" dirty="0"/>
              <a:t> wise, i</a:t>
            </a:r>
            <a:r>
              <a:rPr lang="en-US" sz="1600" dirty="0"/>
              <a:t>t</a:t>
            </a:r>
            <a:r>
              <a:rPr lang="en-US" sz="1600" baseline="0" dirty="0"/>
              <a:t> seems overkill to do permeable asphalt, 			pavers AND a bioswale all in one area. Likely, this parking lot would choose regular asphalt and permeable 			paver</a:t>
            </a:r>
            <a:r>
              <a:rPr lang="en-US" sz="1600" dirty="0"/>
              <a:t>).</a:t>
            </a:r>
          </a:p>
          <a:p>
            <a:endParaRPr lang="en-US" sz="1600" dirty="0"/>
          </a:p>
          <a:p>
            <a:r>
              <a:rPr lang="en-US" sz="1600" dirty="0"/>
              <a:t>Bottom</a:t>
            </a:r>
            <a:r>
              <a:rPr lang="en-US" sz="1600" baseline="0" dirty="0"/>
              <a:t> </a:t>
            </a:r>
            <a:r>
              <a:rPr lang="en-US" sz="1600" dirty="0"/>
              <a:t>Image: 	Pervious Concrete looks different than impervious</a:t>
            </a:r>
          </a:p>
          <a:p>
            <a:pPr lvl="1"/>
            <a:r>
              <a:rPr lang="en-US" sz="1600" b="0" dirty="0"/>
              <a:t>			Pervious asphalt looks the same as impervious</a:t>
            </a:r>
          </a:p>
          <a:p>
            <a:endParaRPr lang="en-US" sz="1600" dirty="0"/>
          </a:p>
          <a:p>
            <a:endParaRPr lang="en-US" dirty="0"/>
          </a:p>
        </p:txBody>
      </p:sp>
    </p:spTree>
    <p:extLst>
      <p:ext uri="{BB962C8B-B14F-4D97-AF65-F5344CB8AC3E}">
        <p14:creationId xmlns:p14="http://schemas.microsoft.com/office/powerpoint/2010/main" val="2487041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67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600" dirty="0"/>
              <a:t>Top</a:t>
            </a:r>
            <a:r>
              <a:rPr lang="en-US" sz="1600" baseline="0" dirty="0"/>
              <a:t> </a:t>
            </a:r>
            <a:r>
              <a:rPr lang="en-US" sz="1600" dirty="0"/>
              <a:t>Image:		Multiple GSI treatments applied to parking lot. (FYI, budget</a:t>
            </a:r>
            <a:r>
              <a:rPr lang="en-US" sz="1600" baseline="0" dirty="0"/>
              <a:t> wise, i</a:t>
            </a:r>
            <a:r>
              <a:rPr lang="en-US" sz="1600" dirty="0"/>
              <a:t>t</a:t>
            </a:r>
            <a:r>
              <a:rPr lang="en-US" sz="1600" baseline="0" dirty="0"/>
              <a:t> seems overkill to do permeable asphalt, 			pavers AND a bioswale all in one area. Likely, this parking lot would choose regular asphalt and permeable 			paver</a:t>
            </a:r>
            <a:r>
              <a:rPr lang="en-US" sz="1600" dirty="0"/>
              <a:t>).</a:t>
            </a:r>
          </a:p>
          <a:p>
            <a:endParaRPr lang="en-US" sz="1600" dirty="0"/>
          </a:p>
          <a:p>
            <a:r>
              <a:rPr lang="en-US" sz="1600" dirty="0"/>
              <a:t>Bottom</a:t>
            </a:r>
            <a:r>
              <a:rPr lang="en-US" sz="1600" baseline="0" dirty="0"/>
              <a:t> </a:t>
            </a:r>
            <a:r>
              <a:rPr lang="en-US" sz="1600" dirty="0"/>
              <a:t>Image: 	Pervious Concrete looks different than impervious</a:t>
            </a:r>
          </a:p>
          <a:p>
            <a:pPr lvl="1"/>
            <a:r>
              <a:rPr lang="en-US" sz="1600" b="0" dirty="0"/>
              <a:t>			Pervious asphalt looks the same as impervious</a:t>
            </a:r>
          </a:p>
          <a:p>
            <a:endParaRPr lang="en-US" sz="1600" dirty="0"/>
          </a:p>
          <a:p>
            <a:endParaRPr lang="en-US" dirty="0"/>
          </a:p>
        </p:txBody>
      </p:sp>
    </p:spTree>
    <p:extLst>
      <p:ext uri="{BB962C8B-B14F-4D97-AF65-F5344CB8AC3E}">
        <p14:creationId xmlns:p14="http://schemas.microsoft.com/office/powerpoint/2010/main" val="383960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5585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600" dirty="0"/>
              <a:t>Top</a:t>
            </a:r>
            <a:r>
              <a:rPr lang="en-US" sz="1600" baseline="0" dirty="0"/>
              <a:t> </a:t>
            </a:r>
            <a:r>
              <a:rPr lang="en-US" sz="1600" dirty="0"/>
              <a:t>Image:		Multiple GSI treatments applied to parking lot. (FYI, budget</a:t>
            </a:r>
            <a:r>
              <a:rPr lang="en-US" sz="1600" baseline="0" dirty="0"/>
              <a:t> wise, i</a:t>
            </a:r>
            <a:r>
              <a:rPr lang="en-US" sz="1600" dirty="0"/>
              <a:t>t</a:t>
            </a:r>
            <a:r>
              <a:rPr lang="en-US" sz="1600" baseline="0" dirty="0"/>
              <a:t> seems overkill to do permeable asphalt, 			pavers AND a Bioswale all in one area. Likely, this parking lot would choose regular asphalt and permeable 			paver</a:t>
            </a:r>
            <a:r>
              <a:rPr lang="en-US" sz="1600" dirty="0"/>
              <a:t>).</a:t>
            </a:r>
          </a:p>
          <a:p>
            <a:endParaRPr lang="en-US" sz="1600" dirty="0"/>
          </a:p>
          <a:p>
            <a:r>
              <a:rPr lang="en-US" sz="1600" dirty="0"/>
              <a:t>Bottom</a:t>
            </a:r>
            <a:r>
              <a:rPr lang="en-US" sz="1600" baseline="0" dirty="0"/>
              <a:t> </a:t>
            </a:r>
            <a:r>
              <a:rPr lang="en-US" sz="1600" dirty="0"/>
              <a:t>Image: 	Pervious Concrete looks different than impervious</a:t>
            </a:r>
          </a:p>
          <a:p>
            <a:pPr lvl="1"/>
            <a:r>
              <a:rPr lang="en-US" sz="1600" b="0" dirty="0"/>
              <a:t>			Pervious asphalt looks the same as impervious</a:t>
            </a:r>
          </a:p>
          <a:p>
            <a:endParaRPr lang="en-US" sz="1600" dirty="0"/>
          </a:p>
          <a:p>
            <a:endParaRPr lang="en-US" dirty="0"/>
          </a:p>
        </p:txBody>
      </p:sp>
    </p:spTree>
    <p:extLst>
      <p:ext uri="{BB962C8B-B14F-4D97-AF65-F5344CB8AC3E}">
        <p14:creationId xmlns:p14="http://schemas.microsoft.com/office/powerpoint/2010/main" val="744319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2400" b="0" dirty="0">
                <a:solidFill>
                  <a:schemeClr val="accent3">
                    <a:lumMod val="50000"/>
                  </a:schemeClr>
                </a:solidFill>
              </a:rPr>
              <a:t>This is more technical. It’s probably overkill, but this let’s the group</a:t>
            </a:r>
            <a:r>
              <a:rPr lang="en-US" sz="2400" b="0" baseline="0" dirty="0">
                <a:solidFill>
                  <a:schemeClr val="accent3">
                    <a:lumMod val="50000"/>
                  </a:schemeClr>
                </a:solidFill>
              </a:rPr>
              <a:t> have a more informed understanding.</a:t>
            </a:r>
          </a:p>
          <a:p>
            <a:pPr marL="0" indent="0">
              <a:buNone/>
            </a:pPr>
            <a:endParaRPr lang="en-US" sz="2400" b="0" dirty="0">
              <a:solidFill>
                <a:schemeClr val="accent3">
                  <a:lumMod val="50000"/>
                </a:schemeClr>
              </a:solidFill>
            </a:endParaRPr>
          </a:p>
          <a:p>
            <a:pPr marL="0" indent="0">
              <a:buNone/>
            </a:pPr>
            <a:r>
              <a:rPr lang="en-US" sz="2400" b="0" dirty="0">
                <a:solidFill>
                  <a:schemeClr val="accent3">
                    <a:lumMod val="50000"/>
                  </a:schemeClr>
                </a:solidFill>
              </a:rPr>
              <a:t>You</a:t>
            </a:r>
            <a:r>
              <a:rPr lang="en-US" sz="2400" b="0" baseline="0" dirty="0">
                <a:solidFill>
                  <a:schemeClr val="accent3">
                    <a:lumMod val="50000"/>
                  </a:schemeClr>
                </a:solidFill>
              </a:rPr>
              <a:t> can go into detail, or just show this image to illustrate the many steps in engineered bioretention.</a:t>
            </a:r>
          </a:p>
          <a:p>
            <a:pPr marL="0" indent="0">
              <a:buNone/>
            </a:pPr>
            <a:endParaRPr lang="en-US" sz="2400" b="0" dirty="0">
              <a:solidFill>
                <a:schemeClr val="accent3">
                  <a:lumMod val="50000"/>
                </a:schemeClr>
              </a:solidFill>
            </a:endParaRPr>
          </a:p>
          <a:p>
            <a:pPr marL="0" indent="0">
              <a:buNone/>
            </a:pPr>
            <a:r>
              <a:rPr lang="en-US" sz="2400" b="1" dirty="0">
                <a:solidFill>
                  <a:schemeClr val="accent3">
                    <a:lumMod val="50000"/>
                  </a:schemeClr>
                </a:solidFill>
              </a:rPr>
              <a:t>Primary Components of a Bioretention System</a:t>
            </a:r>
          </a:p>
          <a:p>
            <a:pPr marL="0" indent="0">
              <a:buNone/>
            </a:pPr>
            <a:r>
              <a:rPr lang="en-US" sz="2400" dirty="0">
                <a:solidFill>
                  <a:schemeClr val="accent3">
                    <a:lumMod val="50000"/>
                  </a:schemeClr>
                </a:solidFill>
              </a:rPr>
              <a:t>1. Pretreatment (a structure that helps reduce clogging)</a:t>
            </a:r>
          </a:p>
          <a:p>
            <a:pPr marL="0" indent="0">
              <a:buNone/>
            </a:pPr>
            <a:r>
              <a:rPr lang="en-US" sz="2400" dirty="0">
                <a:solidFill>
                  <a:schemeClr val="accent3">
                    <a:lumMod val="50000"/>
                  </a:schemeClr>
                </a:solidFill>
              </a:rPr>
              <a:t>2. Flow inlet</a:t>
            </a:r>
          </a:p>
          <a:p>
            <a:pPr marL="0" indent="0">
              <a:buNone/>
            </a:pPr>
            <a:r>
              <a:rPr lang="en-US" sz="2400" dirty="0">
                <a:solidFill>
                  <a:schemeClr val="accent3">
                    <a:lumMod val="50000"/>
                  </a:schemeClr>
                </a:solidFill>
              </a:rPr>
              <a:t>3. Ponding area</a:t>
            </a:r>
          </a:p>
          <a:p>
            <a:pPr marL="0" indent="0">
              <a:buNone/>
            </a:pPr>
            <a:r>
              <a:rPr lang="en-US" sz="2400" dirty="0">
                <a:solidFill>
                  <a:schemeClr val="accent3">
                    <a:lumMod val="50000"/>
                  </a:schemeClr>
                </a:solidFill>
              </a:rPr>
              <a:t>4. Plant material</a:t>
            </a:r>
          </a:p>
          <a:p>
            <a:pPr marL="0" indent="0">
              <a:buNone/>
            </a:pPr>
            <a:r>
              <a:rPr lang="en-US" sz="2400" dirty="0">
                <a:solidFill>
                  <a:schemeClr val="accent3">
                    <a:lumMod val="50000"/>
                  </a:schemeClr>
                </a:solidFill>
              </a:rPr>
              <a:t>5. Organic layer or mulch * </a:t>
            </a:r>
          </a:p>
          <a:p>
            <a:pPr marL="0" indent="0">
              <a:buNone/>
            </a:pPr>
            <a:r>
              <a:rPr lang="en-US" sz="2400" dirty="0">
                <a:solidFill>
                  <a:schemeClr val="accent3">
                    <a:lumMod val="50000"/>
                  </a:schemeClr>
                </a:solidFill>
              </a:rPr>
              <a:t>6. Planting soil/volume storage bed</a:t>
            </a:r>
          </a:p>
          <a:p>
            <a:pPr marL="0" indent="0">
              <a:buNone/>
            </a:pPr>
            <a:r>
              <a:rPr lang="en-US" sz="2400" dirty="0">
                <a:solidFill>
                  <a:schemeClr val="accent3">
                    <a:lumMod val="50000"/>
                  </a:schemeClr>
                </a:solidFill>
              </a:rPr>
              <a:t>7. Positive overflow</a:t>
            </a:r>
          </a:p>
        </p:txBody>
      </p:sp>
    </p:spTree>
    <p:extLst>
      <p:ext uri="{BB962C8B-B14F-4D97-AF65-F5344CB8AC3E}">
        <p14:creationId xmlns:p14="http://schemas.microsoft.com/office/powerpoint/2010/main" val="3192593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Who here has spent time on the River Walk? Do you recognize</a:t>
            </a:r>
            <a:r>
              <a:rPr lang="en-US" baseline="0" dirty="0"/>
              <a:t> this scene?</a:t>
            </a:r>
          </a:p>
          <a:p>
            <a:endParaRPr lang="en-US" baseline="0" dirty="0"/>
          </a:p>
          <a:p>
            <a:r>
              <a:rPr lang="en-US" baseline="0" dirty="0"/>
              <a:t>Encourage 1-2 people to share the last time they were there and what they were doing.</a:t>
            </a:r>
            <a:endParaRPr lang="en-US" dirty="0"/>
          </a:p>
        </p:txBody>
      </p:sp>
    </p:spTree>
    <p:extLst>
      <p:ext uri="{BB962C8B-B14F-4D97-AF65-F5344CB8AC3E}">
        <p14:creationId xmlns:p14="http://schemas.microsoft.com/office/powerpoint/2010/main" val="3488420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Top</a:t>
            </a:r>
            <a:r>
              <a:rPr lang="en-US" baseline="0" dirty="0"/>
              <a:t> Image		After the construction of [___] gal wetland, </a:t>
            </a:r>
          </a:p>
          <a:p>
            <a:endParaRPr lang="en-US" baseline="0" dirty="0"/>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t>			</a:t>
            </a:r>
            <a:r>
              <a:rPr lang="en-US" sz="2000" dirty="0"/>
              <a:t>Created native habitat for </a:t>
            </a:r>
            <a:r>
              <a:rPr lang="en-US" sz="2000" b="0" dirty="0"/>
              <a:t>62 species </a:t>
            </a:r>
            <a:r>
              <a:rPr lang="en-US" sz="2000" dirty="0"/>
              <a:t>of migratory and resident birds, reptiles and amphibians.</a:t>
            </a:r>
          </a:p>
          <a:p>
            <a:endParaRPr lang="en-US" baseline="0" dirty="0"/>
          </a:p>
          <a:p>
            <a:endParaRPr lang="en-US" baseline="0" dirty="0"/>
          </a:p>
          <a:p>
            <a:r>
              <a:rPr lang="en-US" baseline="0" dirty="0"/>
              <a:t>Bottom Image		Before construction of Milliken State Park and the constructed wetland, the former industrial site was 				unfriendly and uninhabitable.</a:t>
            </a:r>
            <a:endParaRPr lang="en-US" dirty="0"/>
          </a:p>
        </p:txBody>
      </p:sp>
    </p:spTree>
    <p:extLst>
      <p:ext uri="{BB962C8B-B14F-4D97-AF65-F5344CB8AC3E}">
        <p14:creationId xmlns:p14="http://schemas.microsoft.com/office/powerpoint/2010/main" val="1097562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were at the River</a:t>
            </a:r>
            <a:r>
              <a:rPr lang="en-US" baseline="0" dirty="0"/>
              <a:t> Walk, did you visit the stream, near that last location? That stream is a constructed wetland originally designed to manage millions of gallons of water from over 12 acres of land.  </a:t>
            </a:r>
          </a:p>
          <a:p>
            <a:endParaRPr lang="en-US" baseline="0" dirty="0"/>
          </a:p>
          <a:p>
            <a:r>
              <a:rPr lang="en-US" baseline="0" dirty="0"/>
              <a:t>Not only does it slow the water down, it removes a number of pollutants, before depositing into the Detroit River.</a:t>
            </a:r>
          </a:p>
          <a:p>
            <a:endParaRPr lang="en-US" baseline="0" dirty="0"/>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t>It also </a:t>
            </a:r>
            <a:r>
              <a:rPr lang="en-US" sz="2000" dirty="0"/>
              <a:t>provides</a:t>
            </a:r>
            <a:r>
              <a:rPr lang="en-US" sz="2000" baseline="0" dirty="0"/>
              <a:t> </a:t>
            </a:r>
            <a:r>
              <a:rPr lang="en-US" sz="2000" dirty="0"/>
              <a:t>habitat for </a:t>
            </a:r>
            <a:r>
              <a:rPr lang="en-US" sz="2000" b="0" dirty="0"/>
              <a:t>62 species </a:t>
            </a:r>
            <a:r>
              <a:rPr lang="en-US" sz="2000" dirty="0"/>
              <a:t>of migratory and resident birds, reptiles and amphibians,</a:t>
            </a:r>
            <a:r>
              <a:rPr lang="en-US" sz="2000" baseline="0" dirty="0"/>
              <a:t> which is really important because</a:t>
            </a:r>
            <a:r>
              <a:rPr lang="en-US" sz="2000" dirty="0">
                <a:solidFill>
                  <a:schemeClr val="accent3">
                    <a:lumMod val="50000"/>
                  </a:schemeClr>
                </a:solidFill>
              </a:rPr>
              <a:t> the Detroit River has lost 97% of its original wetlands due to human development. </a:t>
            </a: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chemeClr val="accent3">
                  <a:lumMod val="50000"/>
                </a:schemeClr>
              </a:solidFill>
            </a:endParaRPr>
          </a:p>
          <a:p>
            <a:r>
              <a:rPr lang="en-US" sz="2000" dirty="0">
                <a:solidFill>
                  <a:schemeClr val="accent3">
                    <a:lumMod val="50000"/>
                  </a:schemeClr>
                </a:solidFill>
              </a:rPr>
              <a:t>(In fact, the last mile of natural shoreline, Humbug Marsh, was saved and protected by thousands of residents, government agencies and nonprofits working together.)</a:t>
            </a: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p>
          <a:p>
            <a:endParaRPr lang="en-US" dirty="0"/>
          </a:p>
        </p:txBody>
      </p:sp>
    </p:spTree>
    <p:extLst>
      <p:ext uri="{BB962C8B-B14F-4D97-AF65-F5344CB8AC3E}">
        <p14:creationId xmlns:p14="http://schemas.microsoft.com/office/powerpoint/2010/main" val="2410661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72213" cy="35274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645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9697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400" dirty="0"/>
              <a:t>A rain garden collects stormwater from rooftops and pavement. They have are designed to sit below ground with a flat base, to slowly soak in stormwater. Rain gardens come in many shapes and sizes, and are good treatments for properties with space.</a:t>
            </a:r>
          </a:p>
          <a:p>
            <a:endParaRPr lang="en-US" dirty="0"/>
          </a:p>
        </p:txBody>
      </p:sp>
    </p:spTree>
    <p:extLst>
      <p:ext uri="{BB962C8B-B14F-4D97-AF65-F5344CB8AC3E}">
        <p14:creationId xmlns:p14="http://schemas.microsoft.com/office/powerpoint/2010/main" val="398381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400" dirty="0"/>
              <a:t>A rain garden collects stormwater from rooftops and pavement. They have are designed to sit below ground with a flat base, to slowly soak in stormwater. Rain gardens come in many shapes and sizes, and are good treatments for properties with space.</a:t>
            </a:r>
          </a:p>
          <a:p>
            <a:endParaRPr lang="en-US" dirty="0"/>
          </a:p>
        </p:txBody>
      </p:sp>
    </p:spTree>
    <p:extLst>
      <p:ext uri="{BB962C8B-B14F-4D97-AF65-F5344CB8AC3E}">
        <p14:creationId xmlns:p14="http://schemas.microsoft.com/office/powerpoint/2010/main" val="209410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swale</a:t>
            </a:r>
            <a:r>
              <a:rPr lang="en-US" baseline="0" dirty="0"/>
              <a:t> is another word for a ditch. You can think of “Bio” as the plants. </a:t>
            </a:r>
          </a:p>
          <a:p>
            <a:endParaRPr lang="en-US" baseline="0" dirty="0"/>
          </a:p>
          <a:p>
            <a:r>
              <a:rPr lang="en-US" baseline="0" dirty="0"/>
              <a:t>Most highways will include a simple swale, for example I-696.  Neighborhoods near Tireman on the west side have these as well, which were converted in bioswales.</a:t>
            </a:r>
          </a:p>
          <a:p>
            <a:endParaRPr lang="en-US" baseline="0" dirty="0"/>
          </a:p>
          <a:p>
            <a:r>
              <a:rPr lang="en-US" dirty="0"/>
              <a:t>Similar to raingardens,</a:t>
            </a:r>
            <a:r>
              <a:rPr lang="en-US" baseline="0" dirty="0"/>
              <a:t> these systems typically collect water off large surface areas, including streets. </a:t>
            </a:r>
          </a:p>
        </p:txBody>
      </p:sp>
    </p:spTree>
    <p:extLst>
      <p:ext uri="{BB962C8B-B14F-4D97-AF65-F5344CB8AC3E}">
        <p14:creationId xmlns:p14="http://schemas.microsoft.com/office/powerpoint/2010/main" val="349819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swale</a:t>
            </a:r>
            <a:r>
              <a:rPr lang="en-US" baseline="0" dirty="0"/>
              <a:t> is another word for a ditch. You can think of “Bio” as the plants. </a:t>
            </a:r>
          </a:p>
          <a:p>
            <a:endParaRPr lang="en-US" baseline="0" dirty="0"/>
          </a:p>
          <a:p>
            <a:r>
              <a:rPr lang="en-US" baseline="0" dirty="0"/>
              <a:t>Most highways will include a simple swale, for example I-696.  Neighborhoods near Tireman on the west side have these as well, which were converted in bioswales.</a:t>
            </a:r>
          </a:p>
          <a:p>
            <a:endParaRPr lang="en-US" baseline="0" dirty="0"/>
          </a:p>
          <a:p>
            <a:r>
              <a:rPr lang="en-US" dirty="0"/>
              <a:t>Similar to raingardens,</a:t>
            </a:r>
            <a:r>
              <a:rPr lang="en-US" baseline="0" dirty="0"/>
              <a:t> these systems typically collect water off large surface areas, including streets. </a:t>
            </a:r>
          </a:p>
        </p:txBody>
      </p:sp>
    </p:spTree>
    <p:extLst>
      <p:ext uri="{BB962C8B-B14F-4D97-AF65-F5344CB8AC3E}">
        <p14:creationId xmlns:p14="http://schemas.microsoft.com/office/powerpoint/2010/main" val="374463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solidFill>
                  <a:schemeClr val="bg1"/>
                </a:solidFill>
              </a:rPr>
              <a:t>Residential rain barrels are becoming common (Thanks Raingardens to the Rescue!)</a:t>
            </a:r>
          </a:p>
          <a:p>
            <a:endParaRPr lang="en-US" sz="2400" dirty="0">
              <a:solidFill>
                <a:schemeClr val="bg1"/>
              </a:solidFill>
            </a:endParaRPr>
          </a:p>
          <a:p>
            <a:endParaRPr lang="en-US" dirty="0"/>
          </a:p>
        </p:txBody>
      </p:sp>
    </p:spTree>
    <p:extLst>
      <p:ext uri="{BB962C8B-B14F-4D97-AF65-F5344CB8AC3E}">
        <p14:creationId xmlns:p14="http://schemas.microsoft.com/office/powerpoint/2010/main" val="41036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solidFill>
                  <a:schemeClr val="bg1"/>
                </a:solidFill>
              </a:rPr>
              <a:t>Residential rain barrels are becoming common (Thanks Raingardens to the Rescue!)</a:t>
            </a:r>
          </a:p>
          <a:p>
            <a:endParaRPr lang="en-US" sz="2400" dirty="0">
              <a:solidFill>
                <a:schemeClr val="bg1"/>
              </a:solidFill>
            </a:endParaRPr>
          </a:p>
          <a:p>
            <a:endParaRPr lang="en-US" dirty="0"/>
          </a:p>
        </p:txBody>
      </p:sp>
    </p:spTree>
    <p:extLst>
      <p:ext uri="{BB962C8B-B14F-4D97-AF65-F5344CB8AC3E}">
        <p14:creationId xmlns:p14="http://schemas.microsoft.com/office/powerpoint/2010/main" val="33547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a:spLocks noGrp="1"/>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p>
          <a:p>
            <a:pPr lvl="1">
              <a:defRPr sz="1800">
                <a:solidFill>
                  <a:srgbClr val="000000"/>
                </a:solidFill>
              </a:defRPr>
            </a:pPr>
            <a:r>
              <a:rPr sz="4400">
                <a:solidFill>
                  <a:srgbClr val="FFFFFF"/>
                </a:solidFill>
              </a:rPr>
              <a:t>Body Level Two</a:t>
            </a:r>
          </a:p>
          <a:p>
            <a:pPr lvl="2">
              <a:defRPr sz="1800">
                <a:solidFill>
                  <a:srgbClr val="000000"/>
                </a:solidFill>
              </a:defRPr>
            </a:pPr>
            <a:r>
              <a:rPr sz="4400">
                <a:solidFill>
                  <a:srgbClr val="FFFFFF"/>
                </a:solidFill>
              </a:rPr>
              <a:t>Body Level Three</a:t>
            </a:r>
          </a:p>
          <a:p>
            <a:pPr lvl="3">
              <a:defRPr sz="1800">
                <a:solidFill>
                  <a:srgbClr val="000000"/>
                </a:solidFill>
              </a:defRPr>
            </a:pPr>
            <a:r>
              <a:rPr sz="4400">
                <a:solidFill>
                  <a:srgbClr val="FFFFFF"/>
                </a:solidFill>
              </a:rPr>
              <a:t>Body Level Four</a:t>
            </a:r>
          </a:p>
          <a:p>
            <a:pPr lvl="4">
              <a:defRPr sz="1800">
                <a:solidFill>
                  <a:srgbClr val="000000"/>
                </a:solidFill>
              </a:defRPr>
            </a:pPr>
            <a:r>
              <a:rPr sz="4400">
                <a:solidFill>
                  <a:srgbClr val="FFFF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a:spLocks noGrp="1"/>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p>
          <a:p>
            <a:pPr lvl="1">
              <a:defRPr sz="1800">
                <a:solidFill>
                  <a:srgbClr val="000000"/>
                </a:solidFill>
              </a:defRPr>
            </a:pPr>
            <a:r>
              <a:rPr sz="4400">
                <a:solidFill>
                  <a:srgbClr val="FFFFFF"/>
                </a:solidFill>
              </a:rPr>
              <a:t>Body Level Two</a:t>
            </a:r>
          </a:p>
          <a:p>
            <a:pPr lvl="2">
              <a:defRPr sz="1800">
                <a:solidFill>
                  <a:srgbClr val="000000"/>
                </a:solidFill>
              </a:defRPr>
            </a:pPr>
            <a:r>
              <a:rPr sz="4400">
                <a:solidFill>
                  <a:srgbClr val="FFFFFF"/>
                </a:solidFill>
              </a:rPr>
              <a:t>Body Level Three</a:t>
            </a:r>
          </a:p>
          <a:p>
            <a:pPr lvl="3">
              <a:defRPr sz="1800">
                <a:solidFill>
                  <a:srgbClr val="000000"/>
                </a:solidFill>
              </a:defRPr>
            </a:pPr>
            <a:r>
              <a:rPr sz="4400">
                <a:solidFill>
                  <a:srgbClr val="FFFFFF"/>
                </a:solidFill>
              </a:rPr>
              <a:t>Body Level Four</a:t>
            </a:r>
          </a:p>
          <a:p>
            <a:pPr lvl="4">
              <a:defRPr sz="1800">
                <a:solidFill>
                  <a:srgbClr val="000000"/>
                </a:solidFill>
              </a:defRPr>
            </a:pPr>
            <a:r>
              <a:rPr sz="4400">
                <a:solidFill>
                  <a:srgbClr val="FFFFFF"/>
                </a:solidFill>
              </a:rPr>
              <a:t>Body Level Five</a:t>
            </a:r>
          </a:p>
        </p:txBody>
      </p:sp>
    </p:spTree>
    <p:extLst>
      <p:ext uri="{BB962C8B-B14F-4D97-AF65-F5344CB8AC3E}">
        <p14:creationId xmlns:p14="http://schemas.microsoft.com/office/powerpoint/2010/main" val="22127928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a:spLocks noGrp="1"/>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p>
          <a:p>
            <a:pPr lvl="1">
              <a:defRPr sz="1800">
                <a:solidFill>
                  <a:srgbClr val="000000"/>
                </a:solidFill>
              </a:defRPr>
            </a:pPr>
            <a:r>
              <a:rPr sz="4400">
                <a:solidFill>
                  <a:srgbClr val="FFFFFF"/>
                </a:solidFill>
              </a:rPr>
              <a:t>Body Level Two</a:t>
            </a:r>
          </a:p>
          <a:p>
            <a:pPr lvl="2">
              <a:defRPr sz="1800">
                <a:solidFill>
                  <a:srgbClr val="000000"/>
                </a:solidFill>
              </a:defRPr>
            </a:pPr>
            <a:r>
              <a:rPr sz="4400">
                <a:solidFill>
                  <a:srgbClr val="FFFFFF"/>
                </a:solidFill>
              </a:rPr>
              <a:t>Body Level Three</a:t>
            </a:r>
          </a:p>
          <a:p>
            <a:pPr lvl="3">
              <a:defRPr sz="1800">
                <a:solidFill>
                  <a:srgbClr val="000000"/>
                </a:solidFill>
              </a:defRPr>
            </a:pPr>
            <a:r>
              <a:rPr sz="4400">
                <a:solidFill>
                  <a:srgbClr val="FFFFFF"/>
                </a:solidFill>
              </a:rPr>
              <a:t>Body Level Four</a:t>
            </a:r>
          </a:p>
          <a:p>
            <a:pPr lvl="4">
              <a:defRPr sz="1800">
                <a:solidFill>
                  <a:srgbClr val="000000"/>
                </a:solidFill>
              </a:defRPr>
            </a:pPr>
            <a:r>
              <a:rPr sz="4400">
                <a:solidFill>
                  <a:srgbClr val="FFFFFF"/>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p>
          <a:p>
            <a:pPr lvl="1">
              <a:defRPr sz="1800">
                <a:solidFill>
                  <a:srgbClr val="000000"/>
                </a:solidFill>
              </a:defRPr>
            </a:pPr>
            <a:r>
              <a:rPr sz="5200">
                <a:solidFill>
                  <a:srgbClr val="FFFFFF"/>
                </a:solidFill>
              </a:rPr>
              <a:t>Body Level Two</a:t>
            </a:r>
          </a:p>
          <a:p>
            <a:pPr lvl="2">
              <a:defRPr sz="1800">
                <a:solidFill>
                  <a:srgbClr val="000000"/>
                </a:solidFill>
              </a:defRPr>
            </a:pPr>
            <a:r>
              <a:rPr sz="5200">
                <a:solidFill>
                  <a:srgbClr val="FFFFFF"/>
                </a:solidFill>
              </a:rPr>
              <a:t>Body Level Three</a:t>
            </a:r>
          </a:p>
          <a:p>
            <a:pPr lvl="3">
              <a:defRPr sz="1800">
                <a:solidFill>
                  <a:srgbClr val="000000"/>
                </a:solidFill>
              </a:defRPr>
            </a:pPr>
            <a:r>
              <a:rPr sz="5200">
                <a:solidFill>
                  <a:srgbClr val="FFFFFF"/>
                </a:solidFill>
              </a:rPr>
              <a:t>Body Level Four</a:t>
            </a:r>
          </a:p>
          <a:p>
            <a:pPr lvl="4">
              <a:defRPr sz="1800">
                <a:solidFill>
                  <a:srgbClr val="000000"/>
                </a:solidFill>
              </a:defRPr>
            </a:pPr>
            <a:r>
              <a:rPr sz="5200">
                <a:solidFill>
                  <a:srgbClr val="FFFFFF"/>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a:spLocks noGrp="1"/>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p>
          <a:p>
            <a:pPr lvl="1">
              <a:defRPr sz="1800">
                <a:solidFill>
                  <a:srgbClr val="000000"/>
                </a:solidFill>
              </a:defRPr>
            </a:pPr>
            <a:r>
              <a:rPr sz="4500">
                <a:solidFill>
                  <a:srgbClr val="FFFFFF"/>
                </a:solidFill>
              </a:rPr>
              <a:t>Body Level Two</a:t>
            </a:r>
          </a:p>
          <a:p>
            <a:pPr lvl="2">
              <a:defRPr sz="1800">
                <a:solidFill>
                  <a:srgbClr val="000000"/>
                </a:solidFill>
              </a:defRPr>
            </a:pPr>
            <a:r>
              <a:rPr sz="4500">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500">
                <a:solidFill>
                  <a:srgbClr val="FFFFFF"/>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p>
          <a:p>
            <a:pPr lvl="1">
              <a:defRPr sz="1800">
                <a:solidFill>
                  <a:srgbClr val="000000"/>
                </a:solidFill>
              </a:defRPr>
            </a:pPr>
            <a:r>
              <a:rPr sz="5200">
                <a:solidFill>
                  <a:srgbClr val="FFFFFF"/>
                </a:solidFill>
              </a:rPr>
              <a:t>Body Level Two</a:t>
            </a:r>
          </a:p>
          <a:p>
            <a:pPr lvl="2">
              <a:defRPr sz="1800">
                <a:solidFill>
                  <a:srgbClr val="000000"/>
                </a:solidFill>
              </a:defRPr>
            </a:pPr>
            <a:r>
              <a:rPr sz="5200">
                <a:solidFill>
                  <a:srgbClr val="FFFFFF"/>
                </a:solidFill>
              </a:rPr>
              <a:t>Body Level Three</a:t>
            </a:r>
          </a:p>
          <a:p>
            <a:pPr lvl="3">
              <a:defRPr sz="1800">
                <a:solidFill>
                  <a:srgbClr val="000000"/>
                </a:solidFill>
              </a:defRPr>
            </a:pPr>
            <a:r>
              <a:rPr sz="5200">
                <a:solidFill>
                  <a:srgbClr val="FFFFFF"/>
                </a:solidFill>
              </a:rPr>
              <a:t>Body Level Four</a:t>
            </a:r>
          </a:p>
          <a:p>
            <a:pPr lvl="4">
              <a:defRPr sz="1800">
                <a:solidFill>
                  <a:srgbClr val="000000"/>
                </a:solidFill>
              </a:defRPr>
            </a:pPr>
            <a:r>
              <a:rPr sz="52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11200">
                <a:solidFill>
                  <a:srgbClr val="FFFFFF"/>
                </a:solidFill>
              </a:rPr>
              <a:t>Title Text</a:t>
            </a:r>
          </a:p>
        </p:txBody>
      </p:sp>
      <p:sp>
        <p:nvSpPr>
          <p:cNvPr id="3" name="Shape 3"/>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5200">
                <a:solidFill>
                  <a:srgbClr val="FFFFFF"/>
                </a:solidFill>
              </a:rPr>
              <a:t>Body Level One</a:t>
            </a:r>
          </a:p>
          <a:p>
            <a:pPr lvl="1">
              <a:defRPr sz="1800">
                <a:solidFill>
                  <a:srgbClr val="000000"/>
                </a:solidFill>
              </a:defRPr>
            </a:pPr>
            <a:r>
              <a:rPr sz="5200">
                <a:solidFill>
                  <a:srgbClr val="FFFFFF"/>
                </a:solidFill>
              </a:rPr>
              <a:t>Body Level Two</a:t>
            </a:r>
          </a:p>
          <a:p>
            <a:pPr lvl="2">
              <a:defRPr sz="1800">
                <a:solidFill>
                  <a:srgbClr val="000000"/>
                </a:solidFill>
              </a:defRPr>
            </a:pPr>
            <a:r>
              <a:rPr sz="5200">
                <a:solidFill>
                  <a:srgbClr val="FFFFFF"/>
                </a:solidFill>
              </a:rPr>
              <a:t>Body Level Three</a:t>
            </a:r>
          </a:p>
          <a:p>
            <a:pPr lvl="3">
              <a:defRPr sz="1800">
                <a:solidFill>
                  <a:srgbClr val="000000"/>
                </a:solidFill>
              </a:defRPr>
            </a:pPr>
            <a:r>
              <a:rPr sz="5200">
                <a:solidFill>
                  <a:srgbClr val="FFFFFF"/>
                </a:solidFill>
              </a:rPr>
              <a:t>Body Level Four</a:t>
            </a: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0177D-E3B9-41C8-8871-00B3F4C0B99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E5C16-07A4-4F06-ABA6-BBAFA589E48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66267-69BF-4F37-B74C-AEE952CFF98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F8478830-9C7B-4FAB-90C5-AAEC21AE9CD7}" type="datetimeFigureOut">
              <a:rPr lang="en-US" smtClean="0"/>
              <a:t>2/18/2018</a:t>
            </a:fld>
            <a:endParaRPr lang="en-US" dirty="0"/>
          </a:p>
        </p:txBody>
      </p:sp>
      <p:sp>
        <p:nvSpPr>
          <p:cNvPr id="5" name="Footer Placeholder 4">
            <a:extLst>
              <a:ext uri="{FF2B5EF4-FFF2-40B4-BE49-F238E27FC236}">
                <a16:creationId xmlns:a16="http://schemas.microsoft.com/office/drawing/2014/main" id="{1569AD29-C2BC-47CB-B63D-BA5CA1D772C4}"/>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46CB586-8DB5-443B-98B7-16CAAFA32C0A}"/>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FBE057A3-FB85-4531-B13C-DDA127D8689E}" type="slidenum">
              <a:rPr lang="en-US" smtClean="0"/>
              <a:t>‹#›</a:t>
            </a:fld>
            <a:endParaRPr lang="en-US" dirty="0"/>
          </a:p>
        </p:txBody>
      </p:sp>
    </p:spTree>
    <p:extLst>
      <p:ext uri="{BB962C8B-B14F-4D97-AF65-F5344CB8AC3E}">
        <p14:creationId xmlns:p14="http://schemas.microsoft.com/office/powerpoint/2010/main" val="2659991721"/>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D33C0-0438-49F8-8C28-AB66052E3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760" y="2966357"/>
            <a:ext cx="13620750" cy="7783286"/>
          </a:xfrm>
          <a:prstGeom prst="rect">
            <a:avLst/>
          </a:prstGeom>
        </p:spPr>
      </p:pic>
      <p:pic>
        <p:nvPicPr>
          <p:cNvPr id="11" name="Picture 10">
            <a:extLst>
              <a:ext uri="{FF2B5EF4-FFF2-40B4-BE49-F238E27FC236}">
                <a16:creationId xmlns:a16="http://schemas.microsoft.com/office/drawing/2014/main" id="{48A3B9CC-A8C6-466C-A667-C23657B17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683" y="6858000"/>
            <a:ext cx="7982077" cy="5327238"/>
          </a:xfrm>
          <a:prstGeom prst="rect">
            <a:avLst/>
          </a:prstGeom>
        </p:spPr>
      </p:pic>
      <p:pic>
        <p:nvPicPr>
          <p:cNvPr id="13" name="Picture 12">
            <a:extLst>
              <a:ext uri="{FF2B5EF4-FFF2-40B4-BE49-F238E27FC236}">
                <a16:creationId xmlns:a16="http://schemas.microsoft.com/office/drawing/2014/main" id="{EB84E5A6-0202-4759-91B3-CA7834DEB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684" y="1271410"/>
            <a:ext cx="7982076" cy="5312270"/>
          </a:xfrm>
          <a:prstGeom prst="rect">
            <a:avLst/>
          </a:prstGeom>
        </p:spPr>
      </p:pic>
    </p:spTree>
    <p:extLst>
      <p:ext uri="{BB962C8B-B14F-4D97-AF65-F5344CB8AC3E}">
        <p14:creationId xmlns:p14="http://schemas.microsoft.com/office/powerpoint/2010/main" val="41374492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0" y="13315890"/>
            <a:ext cx="11356258" cy="369332"/>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a:t>
            </a:r>
            <a:r>
              <a:rPr kumimoji="0" lang="en-US" sz="1800" b="1" i="0" u="none" strike="noStrike" kern="0" cap="none" spc="0" normalizeH="0" baseline="0" noProof="0" dirty="0">
                <a:ln>
                  <a:noFill/>
                </a:ln>
                <a:solidFill>
                  <a:srgbClr val="000000"/>
                </a:solidFill>
                <a:effectLst/>
                <a:uLnTx/>
                <a:uFillTx/>
                <a:latin typeface="Helvetica Light"/>
                <a:sym typeface="Helvetica Light"/>
              </a:rPr>
              <a:t>: LID Manual for Michigan, </a:t>
            </a:r>
            <a:r>
              <a:rPr kumimoji="0" lang="en-US" sz="1800" b="0" i="0" u="none" strike="noStrike" kern="0" cap="none" spc="0" normalizeH="0" baseline="0" noProof="0" dirty="0">
                <a:ln>
                  <a:noFill/>
                </a:ln>
                <a:solidFill>
                  <a:srgbClr val="000000"/>
                </a:solidFill>
                <a:effectLst/>
                <a:uLnTx/>
                <a:uFillTx/>
                <a:latin typeface="Helvetica Light"/>
                <a:sym typeface="Helvetica Light"/>
              </a:rPr>
              <a:t>2008</a:t>
            </a:r>
          </a:p>
        </p:txBody>
      </p:sp>
      <p:grpSp>
        <p:nvGrpSpPr>
          <p:cNvPr id="16" name="Group 15"/>
          <p:cNvGrpSpPr/>
          <p:nvPr/>
        </p:nvGrpSpPr>
        <p:grpSpPr>
          <a:xfrm>
            <a:off x="5678128" y="948083"/>
            <a:ext cx="13624560" cy="11795760"/>
            <a:chOff x="4272354" y="1295400"/>
            <a:chExt cx="4871646" cy="5985970"/>
          </a:xfrm>
        </p:grpSpPr>
        <p:pic>
          <p:nvPicPr>
            <p:cNvPr id="17" name="Picture 2" descr="https://www.pwdplanreview.org/upload/img/Surface-Cistern-Exa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354" y="1295400"/>
              <a:ext cx="487164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www.pwdplanreview.org/upload/img/Subsurface-Cistern-Exam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354" y="4114800"/>
              <a:ext cx="4871646" cy="31665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73105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2603500" y="635000"/>
            <a:ext cx="21005800" cy="2286000"/>
          </a:xfrm>
          <a:prstGeom prst="rect">
            <a:avLst/>
          </a:prstGeom>
        </p:spPr>
        <p:txBody>
          <a:bodyPr>
            <a:normAutofit/>
          </a:bodyPr>
          <a:lstStyle>
            <a:lvl1pPr algn="l">
              <a:defRPr>
                <a:solidFill>
                  <a:srgbClr val="7BDB45"/>
                </a:solidFill>
              </a:defRPr>
            </a:lvl1pPr>
          </a:lstStyle>
          <a:p>
            <a:pPr lvl="0">
              <a:defRPr sz="1800">
                <a:solidFill>
                  <a:srgbClr val="000000"/>
                </a:solidFill>
              </a:defRPr>
            </a:pPr>
            <a:r>
              <a:rPr lang="en-US" sz="11200" dirty="0">
                <a:solidFill>
                  <a:srgbClr val="7BDB45"/>
                </a:solidFill>
              </a:rPr>
              <a:t>GSI Practices: Cisterns</a:t>
            </a:r>
            <a:endParaRPr sz="112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603500" y="3470245"/>
            <a:ext cx="21005800" cy="9296400"/>
          </a:xfrm>
          <a:prstGeom prst="rect">
            <a:avLst/>
          </a:prstGeom>
        </p:spPr>
        <p:txBody>
          <a:bodyPr>
            <a:normAutofit/>
          </a:bodyPr>
          <a:lstStyle/>
          <a:p>
            <a:r>
              <a:rPr lang="en-US" sz="4400" dirty="0">
                <a:solidFill>
                  <a:schemeClr val="bg1"/>
                </a:solidFill>
                <a:latin typeface="BrownPro" panose="00010500010101010101" pitchFamily="50" charset="0"/>
              </a:rPr>
              <a:t>Above ground designs can blend into the landscape</a:t>
            </a:r>
          </a:p>
          <a:p>
            <a:r>
              <a:rPr lang="en-US" sz="4400" dirty="0">
                <a:solidFill>
                  <a:schemeClr val="bg1"/>
                </a:solidFill>
                <a:latin typeface="BrownPro" panose="00010500010101010101" pitchFamily="50" charset="0"/>
              </a:rPr>
              <a:t>Sub-surface designs do not take up valuable space. Often located in building basements for easy access and maintenance</a:t>
            </a:r>
          </a:p>
          <a:p>
            <a:r>
              <a:rPr lang="en-US" sz="4400" dirty="0">
                <a:solidFill>
                  <a:schemeClr val="bg1"/>
                </a:solidFill>
                <a:latin typeface="BrownPro" panose="00010500010101010101" pitchFamily="50" charset="0"/>
              </a:rPr>
              <a:t>Water can be pumped and reused for beneficial purposes</a:t>
            </a:r>
          </a:p>
          <a:p>
            <a:r>
              <a:rPr lang="en-US" sz="4400" dirty="0">
                <a:solidFill>
                  <a:schemeClr val="bg1"/>
                </a:solidFill>
                <a:latin typeface="BrownPro" panose="00010500010101010101" pitchFamily="50" charset="0"/>
              </a:rPr>
              <a:t>Plastic, Metal, Concrete</a:t>
            </a:r>
          </a:p>
          <a:p>
            <a:r>
              <a:rPr lang="en-US" sz="4400" dirty="0">
                <a:solidFill>
                  <a:schemeClr val="bg1"/>
                </a:solidFill>
                <a:latin typeface="BrownPro" panose="00010500010101010101" pitchFamily="50" charset="0"/>
              </a:rPr>
              <a:t>Improves water quality</a:t>
            </a:r>
          </a:p>
          <a:p>
            <a:r>
              <a:rPr lang="en-US" sz="4400" dirty="0">
                <a:solidFill>
                  <a:schemeClr val="bg1"/>
                </a:solidFill>
                <a:latin typeface="BrownPro" panose="00010500010101010101" pitchFamily="50" charset="0"/>
              </a:rPr>
              <a:t>Captured stormwater can be used for outdoor irrigation and some in home uses </a:t>
            </a:r>
          </a:p>
          <a:p>
            <a:endParaRPr lang="en-US" dirty="0">
              <a:solidFill>
                <a:schemeClr val="bg1"/>
              </a:solidFill>
            </a:endParaRPr>
          </a:p>
        </p:txBody>
      </p:sp>
      <p:sp>
        <p:nvSpPr>
          <p:cNvPr id="5" name="TextBox 4"/>
          <p:cNvSpPr txBox="1"/>
          <p:nvPr/>
        </p:nvSpPr>
        <p:spPr>
          <a:xfrm>
            <a:off x="0" y="13315890"/>
            <a:ext cx="11356258" cy="369332"/>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a:t>
            </a:r>
            <a:r>
              <a:rPr kumimoji="0" lang="en-US" sz="1800" b="1" i="0" u="none" strike="noStrike" kern="0" cap="none" spc="0" normalizeH="0" baseline="0" noProof="0" dirty="0">
                <a:ln>
                  <a:noFill/>
                </a:ln>
                <a:solidFill>
                  <a:srgbClr val="000000"/>
                </a:solidFill>
                <a:effectLst/>
                <a:uLnTx/>
                <a:uFillTx/>
                <a:latin typeface="Helvetica Light"/>
                <a:sym typeface="Helvetica Light"/>
              </a:rPr>
              <a:t>: LID Manual for Michigan, </a:t>
            </a:r>
            <a:r>
              <a:rPr kumimoji="0" lang="en-US" sz="1800" b="0" i="0" u="none" strike="noStrike" kern="0" cap="none" spc="0" normalizeH="0" baseline="0" noProof="0" dirty="0">
                <a:ln>
                  <a:noFill/>
                </a:ln>
                <a:solidFill>
                  <a:srgbClr val="000000"/>
                </a:solidFill>
                <a:effectLst/>
                <a:uLnTx/>
                <a:uFillTx/>
                <a:latin typeface="Helvetica Light"/>
                <a:sym typeface="Helvetica Light"/>
              </a:rPr>
              <a:t>2008</a:t>
            </a:r>
          </a:p>
        </p:txBody>
      </p:sp>
    </p:spTree>
    <p:extLst>
      <p:ext uri="{BB962C8B-B14F-4D97-AF65-F5344CB8AC3E}">
        <p14:creationId xmlns:p14="http://schemas.microsoft.com/office/powerpoint/2010/main" val="11992833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Box 6"/>
          <p:cNvSpPr txBox="1"/>
          <p:nvPr/>
        </p:nvSpPr>
        <p:spPr>
          <a:xfrm>
            <a:off x="0" y="13315890"/>
            <a:ext cx="11356258" cy="400110"/>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a:t>
            </a:r>
            <a:r>
              <a:rPr kumimoji="0" lang="en-US" sz="2000" b="1" i="0" u="none" strike="noStrike" kern="0" cap="none" spc="0" normalizeH="0" baseline="0" noProof="0" dirty="0">
                <a:ln>
                  <a:noFill/>
                </a:ln>
                <a:solidFill>
                  <a:srgbClr val="308B16">
                    <a:lumMod val="50000"/>
                  </a:srgbClr>
                </a:solidFill>
                <a:effectLst/>
                <a:uLnTx/>
                <a:uFillTx/>
                <a:latin typeface="Helvetica Light"/>
                <a:sym typeface="Helvetica Light"/>
              </a:rPr>
              <a:t>:</a:t>
            </a:r>
            <a:r>
              <a:rPr kumimoji="0" lang="en-US" sz="2000" b="0" i="0" u="none" strike="noStrike" kern="0" cap="none" spc="0" normalizeH="0" baseline="0" noProof="0" dirty="0">
                <a:ln>
                  <a:noFill/>
                </a:ln>
                <a:solidFill>
                  <a:srgbClr val="308B16">
                    <a:lumMod val="50000"/>
                  </a:srgbClr>
                </a:solidFill>
                <a:effectLst/>
                <a:uLnTx/>
                <a:uFillTx/>
                <a:latin typeface="Helvetica Light"/>
                <a:sym typeface="Helvetica Light"/>
              </a:rPr>
              <a:t> www.pwdplanreview.org </a:t>
            </a:r>
          </a:p>
        </p:txBody>
      </p:sp>
      <p:pic>
        <p:nvPicPr>
          <p:cNvPr id="4" name="Picture 3">
            <a:extLst>
              <a:ext uri="{FF2B5EF4-FFF2-40B4-BE49-F238E27FC236}">
                <a16:creationId xmlns:a16="http://schemas.microsoft.com/office/drawing/2014/main" id="{1C4CDB10-AA09-485B-811D-0CA7B9F257B8}"/>
              </a:ext>
            </a:extLst>
          </p:cNvPr>
          <p:cNvPicPr>
            <a:picLocks noChangeAspect="1"/>
          </p:cNvPicPr>
          <p:nvPr/>
        </p:nvPicPr>
        <p:blipFill>
          <a:blip r:embed="rId4"/>
          <a:stretch>
            <a:fillRect/>
          </a:stretch>
        </p:blipFill>
        <p:spPr>
          <a:xfrm>
            <a:off x="3679903" y="2202367"/>
            <a:ext cx="19304000" cy="8686800"/>
          </a:xfrm>
          <a:prstGeom prst="rect">
            <a:avLst/>
          </a:prstGeom>
        </p:spPr>
      </p:pic>
    </p:spTree>
    <p:extLst>
      <p:ext uri="{BB962C8B-B14F-4D97-AF65-F5344CB8AC3E}">
        <p14:creationId xmlns:p14="http://schemas.microsoft.com/office/powerpoint/2010/main" val="41600846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3027247" y="635000"/>
            <a:ext cx="21005800" cy="2286000"/>
          </a:xfrm>
          <a:prstGeom prst="rect">
            <a:avLst/>
          </a:prstGeom>
        </p:spPr>
        <p:txBody>
          <a:bodyPr>
            <a:normAutofit/>
          </a:bodyPr>
          <a:lstStyle>
            <a:lvl1pPr algn="l">
              <a:defRPr>
                <a:solidFill>
                  <a:srgbClr val="7BDB45"/>
                </a:solidFill>
              </a:defRPr>
            </a:lvl1pPr>
          </a:lstStyle>
          <a:p>
            <a:pPr lvl="0">
              <a:defRPr sz="1800">
                <a:solidFill>
                  <a:srgbClr val="000000"/>
                </a:solidFill>
              </a:defRPr>
            </a:pPr>
            <a:r>
              <a:rPr lang="en-US" sz="9600" dirty="0">
                <a:solidFill>
                  <a:srgbClr val="7BDB45"/>
                </a:solidFill>
              </a:rPr>
              <a:t>GSI Practices: Green Roofs</a:t>
            </a:r>
            <a:endParaRPr sz="96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826525" y="2758688"/>
            <a:ext cx="21005800" cy="9296400"/>
          </a:xfrm>
          <a:prstGeom prst="rect">
            <a:avLst/>
          </a:prstGeom>
        </p:spPr>
        <p:txBody>
          <a:bodyPr>
            <a:normAutofit fontScale="55000" lnSpcReduction="20000"/>
          </a:bodyPr>
          <a:lstStyle/>
          <a:p>
            <a:pPr marL="0" indent="0">
              <a:buNone/>
            </a:pPr>
            <a:r>
              <a:rPr lang="en-US" sz="6300" dirty="0">
                <a:solidFill>
                  <a:schemeClr val="accent3">
                    <a:lumMod val="50000"/>
                  </a:schemeClr>
                </a:solidFill>
                <a:latin typeface="BrownPro" panose="00010500010101010101" pitchFamily="50" charset="0"/>
              </a:rPr>
              <a:t>A roof system that uses plants to provide environmental benefits, including managing stormwater.</a:t>
            </a:r>
          </a:p>
          <a:p>
            <a:r>
              <a:rPr lang="en-US" sz="6300" dirty="0">
                <a:solidFill>
                  <a:schemeClr val="accent3">
                    <a:lumMod val="50000"/>
                  </a:schemeClr>
                </a:solidFill>
                <a:latin typeface="BrownPro" panose="00010500010101010101" pitchFamily="50" charset="0"/>
              </a:rPr>
              <a:t>Can be installed as a new construction or retro-fit  GSI solution</a:t>
            </a:r>
          </a:p>
          <a:p>
            <a:r>
              <a:rPr lang="en-US" sz="6300" dirty="0">
                <a:solidFill>
                  <a:schemeClr val="accent3">
                    <a:lumMod val="50000"/>
                  </a:schemeClr>
                </a:solidFill>
                <a:latin typeface="BrownPro" panose="00010500010101010101" pitchFamily="50" charset="0"/>
              </a:rPr>
              <a:t>Retro-fit green roofs can add substantial cost due to the need for additional expertise - roofing expertise and structural engineer</a:t>
            </a:r>
          </a:p>
          <a:p>
            <a:r>
              <a:rPr lang="en-US" sz="6300" dirty="0">
                <a:solidFill>
                  <a:schemeClr val="accent3">
                    <a:lumMod val="50000"/>
                  </a:schemeClr>
                </a:solidFill>
                <a:latin typeface="BrownPro" panose="00010500010101010101" pitchFamily="50" charset="0"/>
              </a:rPr>
              <a:t>Improves air quality  by absorbing noxious substances like sulfur dioxide and particulate matter</a:t>
            </a:r>
          </a:p>
          <a:p>
            <a:r>
              <a:rPr lang="en-US" sz="6300" dirty="0">
                <a:solidFill>
                  <a:schemeClr val="accent3">
                    <a:lumMod val="50000"/>
                  </a:schemeClr>
                </a:solidFill>
                <a:latin typeface="BrownPro" panose="00010500010101010101" pitchFamily="50" charset="0"/>
              </a:rPr>
              <a:t>Increases property values </a:t>
            </a:r>
          </a:p>
          <a:p>
            <a:r>
              <a:rPr lang="en-US" sz="6300" dirty="0">
                <a:solidFill>
                  <a:schemeClr val="accent3">
                    <a:lumMod val="50000"/>
                  </a:schemeClr>
                </a:solidFill>
                <a:latin typeface="BrownPro" panose="00010500010101010101" pitchFamily="50" charset="0"/>
              </a:rPr>
              <a:t>Reduces urban heat island effect</a:t>
            </a:r>
          </a:p>
          <a:p>
            <a:r>
              <a:rPr lang="en-US" sz="6300" dirty="0">
                <a:solidFill>
                  <a:schemeClr val="accent3">
                    <a:lumMod val="50000"/>
                  </a:schemeClr>
                </a:solidFill>
                <a:latin typeface="BrownPro" panose="00010500010101010101" pitchFamily="50" charset="0"/>
              </a:rPr>
              <a:t>Brings native birds and pollinators which are important to food production back to the area</a:t>
            </a:r>
          </a:p>
          <a:p>
            <a:endParaRPr lang="en-US" sz="5400" dirty="0">
              <a:solidFill>
                <a:schemeClr val="accent3">
                  <a:lumMod val="50000"/>
                </a:schemeClr>
              </a:solidFill>
            </a:endParaRPr>
          </a:p>
        </p:txBody>
      </p:sp>
      <p:sp>
        <p:nvSpPr>
          <p:cNvPr id="9" name="TextBox 8"/>
          <p:cNvSpPr txBox="1"/>
          <p:nvPr/>
        </p:nvSpPr>
        <p:spPr>
          <a:xfrm>
            <a:off x="0" y="13315890"/>
            <a:ext cx="11356258" cy="400110"/>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a:t>
            </a:r>
            <a:r>
              <a:rPr kumimoji="0" lang="en-US" sz="2000" b="1" i="0" u="none" strike="noStrike" kern="0" cap="none" spc="0" normalizeH="0" baseline="0" noProof="0" dirty="0">
                <a:ln>
                  <a:noFill/>
                </a:ln>
                <a:solidFill>
                  <a:srgbClr val="308B16">
                    <a:lumMod val="50000"/>
                  </a:srgbClr>
                </a:solidFill>
                <a:effectLst/>
                <a:uLnTx/>
                <a:uFillTx/>
                <a:latin typeface="Helvetica Light"/>
                <a:sym typeface="Helvetica Light"/>
              </a:rPr>
              <a:t>:</a:t>
            </a:r>
            <a:r>
              <a:rPr kumimoji="0" lang="en-US" sz="2000" b="0" i="0" u="none" strike="noStrike" kern="0" cap="none" spc="0" normalizeH="0" baseline="0" noProof="0" dirty="0">
                <a:ln>
                  <a:noFill/>
                </a:ln>
                <a:solidFill>
                  <a:srgbClr val="308B16">
                    <a:lumMod val="50000"/>
                  </a:srgbClr>
                </a:solidFill>
                <a:effectLst/>
                <a:uLnTx/>
                <a:uFillTx/>
                <a:latin typeface="Helvetica Light"/>
                <a:sym typeface="Helvetica Light"/>
              </a:rPr>
              <a:t> www.pwdplanreview.org </a:t>
            </a:r>
          </a:p>
        </p:txBody>
      </p:sp>
    </p:spTree>
    <p:extLst>
      <p:ext uri="{BB962C8B-B14F-4D97-AF65-F5344CB8AC3E}">
        <p14:creationId xmlns:p14="http://schemas.microsoft.com/office/powerpoint/2010/main" val="218248880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 name="Picture 2" descr="https://www.pwdplanreview.org/upload/img/Porous-Pavement-Examples_SWTreatmentPlant.jpg"/>
          <p:cNvPicPr>
            <a:picLocks noChangeAspect="1" noChangeArrowheads="1"/>
          </p:cNvPicPr>
          <p:nvPr/>
        </p:nvPicPr>
        <p:blipFill rotWithShape="1">
          <a:blip r:embed="rId4">
            <a:extLst>
              <a:ext uri="{28A0092B-C50C-407E-A947-70E740481C1C}">
                <a14:useLocalDpi xmlns:a14="http://schemas.microsoft.com/office/drawing/2010/main" val="0"/>
              </a:ext>
            </a:extLst>
          </a:blip>
          <a:srcRect t="11906" r="32485" b="10620"/>
          <a:stretch/>
        </p:blipFill>
        <p:spPr bwMode="auto">
          <a:xfrm>
            <a:off x="15253453" y="1107388"/>
            <a:ext cx="7027248" cy="5394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183C962-8CAC-416F-810E-E768B96975DA}"/>
              </a:ext>
            </a:extLst>
          </p:cNvPr>
          <p:cNvPicPr>
            <a:picLocks noChangeAspect="1"/>
          </p:cNvPicPr>
          <p:nvPr/>
        </p:nvPicPr>
        <p:blipFill>
          <a:blip r:embed="rId5"/>
          <a:stretch>
            <a:fillRect/>
          </a:stretch>
        </p:blipFill>
        <p:spPr>
          <a:xfrm>
            <a:off x="3240724" y="1107388"/>
            <a:ext cx="11408468" cy="9925908"/>
          </a:xfrm>
          <a:prstGeom prst="rect">
            <a:avLst/>
          </a:prstGeom>
        </p:spPr>
      </p:pic>
      <p:pic>
        <p:nvPicPr>
          <p:cNvPr id="9" name="Picture 8">
            <a:extLst>
              <a:ext uri="{FF2B5EF4-FFF2-40B4-BE49-F238E27FC236}">
                <a16:creationId xmlns:a16="http://schemas.microsoft.com/office/drawing/2014/main" id="{1AD7BE76-75B0-4466-BD53-58A05CB7E58A}"/>
              </a:ext>
            </a:extLst>
          </p:cNvPr>
          <p:cNvPicPr>
            <a:picLocks noChangeAspect="1"/>
          </p:cNvPicPr>
          <p:nvPr/>
        </p:nvPicPr>
        <p:blipFill>
          <a:blip r:embed="rId6"/>
          <a:stretch>
            <a:fillRect/>
          </a:stretch>
        </p:blipFill>
        <p:spPr>
          <a:xfrm>
            <a:off x="15253453" y="6278416"/>
            <a:ext cx="7128529" cy="4754880"/>
          </a:xfrm>
          <a:prstGeom prst="rect">
            <a:avLst/>
          </a:prstGeom>
        </p:spPr>
      </p:pic>
    </p:spTree>
    <p:extLst>
      <p:ext uri="{BB962C8B-B14F-4D97-AF65-F5344CB8AC3E}">
        <p14:creationId xmlns:p14="http://schemas.microsoft.com/office/powerpoint/2010/main" val="47469515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2848827" y="662878"/>
            <a:ext cx="21005800" cy="2286000"/>
          </a:xfrm>
          <a:prstGeom prst="rect">
            <a:avLst/>
          </a:prstGeom>
        </p:spPr>
        <p:txBody>
          <a:bodyPr>
            <a:noAutofit/>
          </a:bodyPr>
          <a:lstStyle>
            <a:lvl1pPr algn="l">
              <a:defRPr>
                <a:solidFill>
                  <a:srgbClr val="7BDB45"/>
                </a:solidFill>
              </a:defRPr>
            </a:lvl1pPr>
          </a:lstStyle>
          <a:p>
            <a:pPr lvl="0">
              <a:defRPr sz="1800">
                <a:solidFill>
                  <a:srgbClr val="000000"/>
                </a:solidFill>
              </a:defRPr>
            </a:pPr>
            <a:r>
              <a:rPr lang="en-US" sz="9600" dirty="0">
                <a:solidFill>
                  <a:srgbClr val="7BDB45"/>
                </a:solidFill>
              </a:rPr>
              <a:t>GSI Practices: Permeable Pavements</a:t>
            </a:r>
            <a:endParaRPr sz="96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514290" y="2948878"/>
            <a:ext cx="21005800" cy="9296400"/>
          </a:xfrm>
          <a:prstGeom prst="rect">
            <a:avLst/>
          </a:prstGeom>
        </p:spPr>
        <p:txBody>
          <a:bodyPr>
            <a:normAutofit/>
          </a:bodyPr>
          <a:lstStyle/>
          <a:p>
            <a:pPr>
              <a:defRPr sz="1800">
                <a:solidFill>
                  <a:srgbClr val="000000"/>
                </a:solidFill>
              </a:defRPr>
            </a:pPr>
            <a:r>
              <a:rPr lang="en-US" sz="4400" dirty="0">
                <a:solidFill>
                  <a:schemeClr val="tx1">
                    <a:lumMod val="50000"/>
                  </a:schemeClr>
                </a:solidFill>
                <a:latin typeface="BrownPro" panose="00010500010101010101" pitchFamily="50" charset="0"/>
              </a:rPr>
              <a:t>Type of pavement with high porosity that allows rainwater to pass through into the ground below</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Permeable pavement can help clean and water by trapping pollutants</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Suitable for large surfaces, parking lots, plazas, low-traffic roads</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Types: Permeable Pavers, Permeable Concrete, Permeable Asphalt</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Increases property values</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Improves water quality</a:t>
            </a:r>
          </a:p>
        </p:txBody>
      </p:sp>
    </p:spTree>
    <p:extLst>
      <p:ext uri="{BB962C8B-B14F-4D97-AF65-F5344CB8AC3E}">
        <p14:creationId xmlns:p14="http://schemas.microsoft.com/office/powerpoint/2010/main" val="37305981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F4ED9816-C2B7-440D-BE49-080EC2E7CB53}"/>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10273086" y="1128364"/>
            <a:ext cx="11800836" cy="6309360"/>
          </a:xfrm>
          <a:prstGeom prst="rect">
            <a:avLst/>
          </a:prstGeom>
        </p:spPr>
      </p:pic>
      <p:pic>
        <p:nvPicPr>
          <p:cNvPr id="4" name="Picture 3">
            <a:extLst>
              <a:ext uri="{FF2B5EF4-FFF2-40B4-BE49-F238E27FC236}">
                <a16:creationId xmlns:a16="http://schemas.microsoft.com/office/drawing/2014/main" id="{C25018DE-7F77-4D97-A4B7-433E98AC3627}"/>
              </a:ext>
            </a:extLst>
          </p:cNvPr>
          <p:cNvPicPr>
            <a:picLocks noChangeAspect="1"/>
          </p:cNvPicPr>
          <p:nvPr/>
        </p:nvPicPr>
        <p:blipFill>
          <a:blip r:embed="rId5"/>
          <a:stretch>
            <a:fillRect/>
          </a:stretch>
        </p:blipFill>
        <p:spPr>
          <a:xfrm>
            <a:off x="3287730" y="1128364"/>
            <a:ext cx="6583690" cy="10698480"/>
          </a:xfrm>
          <a:prstGeom prst="rect">
            <a:avLst/>
          </a:prstGeom>
        </p:spPr>
      </p:pic>
      <p:pic>
        <p:nvPicPr>
          <p:cNvPr id="5" name="Picture 4">
            <a:extLst>
              <a:ext uri="{FF2B5EF4-FFF2-40B4-BE49-F238E27FC236}">
                <a16:creationId xmlns:a16="http://schemas.microsoft.com/office/drawing/2014/main" id="{D60CEFDB-FF77-45B2-A886-1A6EB922F856}"/>
              </a:ext>
            </a:extLst>
          </p:cNvPr>
          <p:cNvPicPr>
            <a:picLocks noChangeAspect="1"/>
          </p:cNvPicPr>
          <p:nvPr/>
        </p:nvPicPr>
        <p:blipFill>
          <a:blip r:embed="rId6"/>
          <a:stretch>
            <a:fillRect/>
          </a:stretch>
        </p:blipFill>
        <p:spPr>
          <a:xfrm>
            <a:off x="10273086" y="7437724"/>
            <a:ext cx="7071360" cy="5303520"/>
          </a:xfrm>
          <a:prstGeom prst="rect">
            <a:avLst/>
          </a:prstGeom>
        </p:spPr>
      </p:pic>
    </p:spTree>
    <p:extLst>
      <p:ext uri="{BB962C8B-B14F-4D97-AF65-F5344CB8AC3E}">
        <p14:creationId xmlns:p14="http://schemas.microsoft.com/office/powerpoint/2010/main" val="39412749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2514290" y="327722"/>
            <a:ext cx="21005800" cy="2286000"/>
          </a:xfrm>
          <a:prstGeom prst="rect">
            <a:avLst/>
          </a:prstGeom>
        </p:spPr>
        <p:txBody>
          <a:bodyPr>
            <a:noAutofit/>
          </a:bodyPr>
          <a:lstStyle>
            <a:lvl1pPr algn="l">
              <a:defRPr>
                <a:solidFill>
                  <a:srgbClr val="7BDB45"/>
                </a:solidFill>
              </a:defRPr>
            </a:lvl1pPr>
          </a:lstStyle>
          <a:p>
            <a:pPr lvl="0">
              <a:defRPr sz="1800">
                <a:solidFill>
                  <a:srgbClr val="000000"/>
                </a:solidFill>
              </a:defRPr>
            </a:pPr>
            <a:r>
              <a:rPr lang="en-US" sz="9600" dirty="0">
                <a:solidFill>
                  <a:srgbClr val="7BDB45"/>
                </a:solidFill>
              </a:rPr>
              <a:t>GSI Practices: Trees</a:t>
            </a:r>
            <a:endParaRPr sz="96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960339" y="3662556"/>
            <a:ext cx="21005800" cy="9296400"/>
          </a:xfrm>
          <a:prstGeom prst="rect">
            <a:avLst/>
          </a:prstGeom>
        </p:spPr>
        <p:txBody>
          <a:bodyPr>
            <a:normAutofit fontScale="25000" lnSpcReduction="20000"/>
          </a:bodyPr>
          <a:lstStyle/>
          <a:p>
            <a:pPr>
              <a:defRPr sz="1800">
                <a:solidFill>
                  <a:srgbClr val="000000"/>
                </a:solidFill>
              </a:defRPr>
            </a:pPr>
            <a:r>
              <a:rPr lang="en-US" sz="13600" dirty="0">
                <a:solidFill>
                  <a:schemeClr val="tx1">
                    <a:lumMod val="50000"/>
                  </a:schemeClr>
                </a:solidFill>
                <a:latin typeface="BrownPro" panose="00010500010101010101" pitchFamily="50" charset="0"/>
              </a:rPr>
              <a:t>Mature trees provide significant stormwater quantity and rate control benefits through soil storage and evapotranspiration</a:t>
            </a:r>
          </a:p>
          <a:p>
            <a:pPr>
              <a:defRPr sz="1800">
                <a:solidFill>
                  <a:srgbClr val="000000"/>
                </a:solidFill>
              </a:defRPr>
            </a:pPr>
            <a:r>
              <a:rPr lang="en-US" sz="13600" dirty="0">
                <a:solidFill>
                  <a:schemeClr val="bg1">
                    <a:lumMod val="50000"/>
                    <a:lumOff val="50000"/>
                  </a:schemeClr>
                </a:solidFill>
                <a:latin typeface="BrownPro" panose="00010500010101010101" pitchFamily="50" charset="0"/>
              </a:rPr>
              <a:t>Reduces urban heat island effect</a:t>
            </a:r>
          </a:p>
          <a:p>
            <a:pPr>
              <a:defRPr sz="1800">
                <a:solidFill>
                  <a:srgbClr val="000000"/>
                </a:solidFill>
              </a:defRPr>
            </a:pPr>
            <a:r>
              <a:rPr lang="en-US" sz="13600" dirty="0">
                <a:solidFill>
                  <a:schemeClr val="bg1">
                    <a:lumMod val="50000"/>
                    <a:lumOff val="50000"/>
                  </a:schemeClr>
                </a:solidFill>
                <a:latin typeface="BrownPro" panose="00010500010101010101" pitchFamily="50" charset="0"/>
              </a:rPr>
              <a:t>Improves air quality</a:t>
            </a:r>
          </a:p>
          <a:p>
            <a:pPr>
              <a:defRPr sz="1800">
                <a:solidFill>
                  <a:srgbClr val="000000"/>
                </a:solidFill>
              </a:defRPr>
            </a:pPr>
            <a:r>
              <a:rPr lang="en-US" sz="13600" dirty="0">
                <a:solidFill>
                  <a:schemeClr val="bg1">
                    <a:lumMod val="50000"/>
                    <a:lumOff val="50000"/>
                  </a:schemeClr>
                </a:solidFill>
                <a:latin typeface="BrownPro" panose="00010500010101010101" pitchFamily="50" charset="0"/>
              </a:rPr>
              <a:t>Reduces energy usage</a:t>
            </a:r>
          </a:p>
          <a:p>
            <a:pPr>
              <a:defRPr sz="1800">
                <a:solidFill>
                  <a:srgbClr val="000000"/>
                </a:solidFill>
              </a:defRPr>
            </a:pPr>
            <a:r>
              <a:rPr lang="en-US" sz="13600" dirty="0">
                <a:solidFill>
                  <a:schemeClr val="bg1">
                    <a:lumMod val="50000"/>
                    <a:lumOff val="50000"/>
                  </a:schemeClr>
                </a:solidFill>
                <a:latin typeface="BrownPro" panose="00010500010101010101" pitchFamily="50" charset="0"/>
              </a:rPr>
              <a:t>Increases tree canopy and tree species diversity</a:t>
            </a:r>
          </a:p>
          <a:p>
            <a:pPr>
              <a:defRPr sz="1800">
                <a:solidFill>
                  <a:srgbClr val="000000"/>
                </a:solidFill>
              </a:defRPr>
            </a:pPr>
            <a:r>
              <a:rPr lang="en-US" sz="13600" dirty="0">
                <a:solidFill>
                  <a:schemeClr val="bg1">
                    <a:lumMod val="50000"/>
                    <a:lumOff val="50000"/>
                  </a:schemeClr>
                </a:solidFill>
                <a:latin typeface="BrownPro" panose="00010500010101010101" pitchFamily="50" charset="0"/>
              </a:rPr>
              <a:t>Increases property values</a:t>
            </a:r>
          </a:p>
          <a:p>
            <a:pPr>
              <a:defRPr sz="1800">
                <a:solidFill>
                  <a:srgbClr val="000000"/>
                </a:solidFill>
              </a:defRPr>
            </a:pPr>
            <a:r>
              <a:rPr lang="en-US" sz="13600" dirty="0">
                <a:solidFill>
                  <a:schemeClr val="bg1">
                    <a:lumMod val="50000"/>
                    <a:lumOff val="50000"/>
                  </a:schemeClr>
                </a:solidFill>
                <a:latin typeface="BrownPro" panose="00010500010101010101" pitchFamily="50" charset="0"/>
              </a:rPr>
              <a:t>Improves water quality</a:t>
            </a:r>
          </a:p>
          <a:p>
            <a:pPr>
              <a:defRPr sz="1800">
                <a:solidFill>
                  <a:srgbClr val="000000"/>
                </a:solidFill>
              </a:defRPr>
            </a:pPr>
            <a:r>
              <a:rPr lang="en-US" sz="13600" dirty="0">
                <a:solidFill>
                  <a:schemeClr val="bg1">
                    <a:lumMod val="50000"/>
                    <a:lumOff val="50000"/>
                  </a:schemeClr>
                </a:solidFill>
                <a:latin typeface="BrownPro" panose="00010500010101010101" pitchFamily="50" charset="0"/>
              </a:rPr>
              <a:t>Brings native birds and pollinators which are important to food production  </a:t>
            </a:r>
          </a:p>
          <a:p>
            <a:pPr marL="0" indent="0">
              <a:buNone/>
              <a:defRPr sz="1800">
                <a:solidFill>
                  <a:srgbClr val="000000"/>
                </a:solidFill>
              </a:defRPr>
            </a:pPr>
            <a:r>
              <a:rPr lang="en-US" sz="13600" dirty="0">
                <a:solidFill>
                  <a:schemeClr val="bg1">
                    <a:lumMod val="50000"/>
                    <a:lumOff val="50000"/>
                  </a:schemeClr>
                </a:solidFill>
                <a:latin typeface="BrownPro" panose="00010500010101010101" pitchFamily="50" charset="0"/>
              </a:rPr>
              <a:t>        back to the area</a:t>
            </a:r>
          </a:p>
          <a:p>
            <a:pPr>
              <a:defRPr sz="1800">
                <a:solidFill>
                  <a:srgbClr val="000000"/>
                </a:solidFill>
              </a:defRPr>
            </a:pPr>
            <a:endParaRPr lang="en-US" sz="4700" dirty="0">
              <a:solidFill>
                <a:schemeClr val="bg1">
                  <a:lumMod val="50000"/>
                  <a:lumOff val="50000"/>
                </a:schemeClr>
              </a:solidFill>
            </a:endParaRPr>
          </a:p>
        </p:txBody>
      </p:sp>
    </p:spTree>
    <p:extLst>
      <p:ext uri="{BB962C8B-B14F-4D97-AF65-F5344CB8AC3E}">
        <p14:creationId xmlns:p14="http://schemas.microsoft.com/office/powerpoint/2010/main" val="36858540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8585C4-50A5-4172-AE0F-64A7FC1DA3B9}"/>
              </a:ext>
            </a:extLst>
          </p:cNvPr>
          <p:cNvPicPr>
            <a:picLocks noChangeAspect="1"/>
          </p:cNvPicPr>
          <p:nvPr/>
        </p:nvPicPr>
        <p:blipFill>
          <a:blip r:embed="rId4"/>
          <a:stretch>
            <a:fillRect/>
          </a:stretch>
        </p:blipFill>
        <p:spPr>
          <a:xfrm>
            <a:off x="2985421" y="1163305"/>
            <a:ext cx="9593390" cy="10789920"/>
          </a:xfrm>
          <a:prstGeom prst="rect">
            <a:avLst/>
          </a:prstGeom>
        </p:spPr>
      </p:pic>
      <p:pic>
        <p:nvPicPr>
          <p:cNvPr id="3" name="Picture 2">
            <a:extLst>
              <a:ext uri="{FF2B5EF4-FFF2-40B4-BE49-F238E27FC236}">
                <a16:creationId xmlns:a16="http://schemas.microsoft.com/office/drawing/2014/main" id="{FC96F082-2ABE-4F27-959E-301F9CC94F8C}"/>
              </a:ext>
            </a:extLst>
          </p:cNvPr>
          <p:cNvPicPr>
            <a:picLocks noChangeAspect="1"/>
          </p:cNvPicPr>
          <p:nvPr/>
        </p:nvPicPr>
        <p:blipFill>
          <a:blip r:embed="rId5"/>
          <a:stretch>
            <a:fillRect/>
          </a:stretch>
        </p:blipFill>
        <p:spPr>
          <a:xfrm>
            <a:off x="12568210" y="6741145"/>
            <a:ext cx="7560605" cy="5212080"/>
          </a:xfrm>
          <a:prstGeom prst="rect">
            <a:avLst/>
          </a:prstGeom>
        </p:spPr>
      </p:pic>
      <p:pic>
        <p:nvPicPr>
          <p:cNvPr id="6" name="Picture 5">
            <a:extLst>
              <a:ext uri="{FF2B5EF4-FFF2-40B4-BE49-F238E27FC236}">
                <a16:creationId xmlns:a16="http://schemas.microsoft.com/office/drawing/2014/main" id="{328C23E0-B3AB-4B29-87FD-58581DE69C68}"/>
              </a:ext>
            </a:extLst>
          </p:cNvPr>
          <p:cNvPicPr>
            <a:picLocks noChangeAspect="1"/>
          </p:cNvPicPr>
          <p:nvPr/>
        </p:nvPicPr>
        <p:blipFill>
          <a:blip r:embed="rId6"/>
          <a:stretch>
            <a:fillRect/>
          </a:stretch>
        </p:blipFill>
        <p:spPr>
          <a:xfrm>
            <a:off x="12578811" y="1163305"/>
            <a:ext cx="7567724" cy="5394960"/>
          </a:xfrm>
          <a:prstGeom prst="rect">
            <a:avLst/>
          </a:prstGeom>
        </p:spPr>
      </p:pic>
    </p:spTree>
    <p:extLst>
      <p:ext uri="{BB962C8B-B14F-4D97-AF65-F5344CB8AC3E}">
        <p14:creationId xmlns:p14="http://schemas.microsoft.com/office/powerpoint/2010/main" val="9030892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2514290" y="327722"/>
            <a:ext cx="21005800" cy="2286000"/>
          </a:xfrm>
          <a:prstGeom prst="rect">
            <a:avLst/>
          </a:prstGeom>
        </p:spPr>
        <p:txBody>
          <a:bodyPr>
            <a:noAutofit/>
          </a:bodyPr>
          <a:lstStyle>
            <a:lvl1pPr algn="l">
              <a:defRPr>
                <a:solidFill>
                  <a:srgbClr val="7BDB45"/>
                </a:solidFill>
              </a:defRPr>
            </a:lvl1pPr>
          </a:lstStyle>
          <a:p>
            <a:pPr lvl="0">
              <a:defRPr sz="1800">
                <a:solidFill>
                  <a:srgbClr val="000000"/>
                </a:solidFill>
              </a:defRPr>
            </a:pPr>
            <a:r>
              <a:rPr lang="en-US" sz="9600" dirty="0">
                <a:solidFill>
                  <a:srgbClr val="7BDB45"/>
                </a:solidFill>
              </a:rPr>
              <a:t>GSI Practices: Wetlands</a:t>
            </a:r>
            <a:endParaRPr sz="96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960339" y="3662556"/>
            <a:ext cx="21005800" cy="9296400"/>
          </a:xfrm>
          <a:prstGeom prst="rect">
            <a:avLst/>
          </a:prstGeom>
        </p:spPr>
        <p:txBody>
          <a:bodyPr>
            <a:normAutofit fontScale="92500" lnSpcReduction="20000"/>
          </a:bodyPr>
          <a:lstStyle/>
          <a:p>
            <a:pPr marL="0" indent="0">
              <a:buNone/>
              <a:defRPr sz="1800">
                <a:solidFill>
                  <a:srgbClr val="000000"/>
                </a:solidFill>
              </a:defRPr>
            </a:pPr>
            <a:r>
              <a:rPr lang="en-US" sz="4800" dirty="0">
                <a:solidFill>
                  <a:schemeClr val="tx1">
                    <a:lumMod val="50000"/>
                  </a:schemeClr>
                </a:solidFill>
                <a:latin typeface="BrownPro" panose="00010500010101010101" pitchFamily="50" charset="0"/>
              </a:rPr>
              <a:t>Constructed wetlands may be build expressly for capturing and filtering stormwater or wastewater treatment. Plant can be chosen for performance, so constructed wetlands often do not contain the breadth of vegetation found in natural or restored wetlands, or provide all of their ecological services. </a:t>
            </a:r>
          </a:p>
          <a:p>
            <a:pPr>
              <a:defRPr sz="1800">
                <a:solidFill>
                  <a:srgbClr val="000000"/>
                </a:solidFill>
              </a:defRPr>
            </a:pPr>
            <a:r>
              <a:rPr lang="en-US" sz="4800" dirty="0">
                <a:solidFill>
                  <a:schemeClr val="bg1">
                    <a:lumMod val="50000"/>
                    <a:lumOff val="50000"/>
                  </a:schemeClr>
                </a:solidFill>
                <a:latin typeface="BrownPro" panose="00010500010101010101" pitchFamily="50" charset="0"/>
              </a:rPr>
              <a:t>Built within a watershed wetlands temporarily store and filter stormwater during storm events.</a:t>
            </a:r>
          </a:p>
          <a:p>
            <a:pPr>
              <a:defRPr sz="1800">
                <a:solidFill>
                  <a:srgbClr val="000000"/>
                </a:solidFill>
              </a:defRPr>
            </a:pPr>
            <a:r>
              <a:rPr lang="en-US" sz="4800" dirty="0">
                <a:solidFill>
                  <a:schemeClr val="bg1">
                    <a:lumMod val="50000"/>
                    <a:lumOff val="50000"/>
                  </a:schemeClr>
                </a:solidFill>
                <a:latin typeface="BrownPro" panose="00010500010101010101" pitchFamily="50" charset="0"/>
              </a:rPr>
              <a:t>Improves air quality</a:t>
            </a:r>
          </a:p>
          <a:p>
            <a:pPr>
              <a:defRPr sz="1800">
                <a:solidFill>
                  <a:srgbClr val="000000"/>
                </a:solidFill>
              </a:defRPr>
            </a:pPr>
            <a:r>
              <a:rPr lang="en-US" sz="4800" dirty="0">
                <a:solidFill>
                  <a:schemeClr val="bg1">
                    <a:lumMod val="50000"/>
                    <a:lumOff val="50000"/>
                  </a:schemeClr>
                </a:solidFill>
                <a:latin typeface="BrownPro" panose="00010500010101010101" pitchFamily="50" charset="0"/>
              </a:rPr>
              <a:t>Improves water quality</a:t>
            </a:r>
          </a:p>
          <a:p>
            <a:pPr>
              <a:defRPr sz="1800">
                <a:solidFill>
                  <a:srgbClr val="000000"/>
                </a:solidFill>
              </a:defRPr>
            </a:pPr>
            <a:r>
              <a:rPr lang="en-US" sz="4800" dirty="0">
                <a:solidFill>
                  <a:schemeClr val="bg1">
                    <a:lumMod val="50000"/>
                    <a:lumOff val="50000"/>
                  </a:schemeClr>
                </a:solidFill>
                <a:latin typeface="BrownPro" panose="00010500010101010101" pitchFamily="50" charset="0"/>
              </a:rPr>
              <a:t>Brings native birds and pollinators which are important to food production  </a:t>
            </a:r>
          </a:p>
          <a:p>
            <a:pPr marL="0" indent="0">
              <a:buNone/>
              <a:defRPr sz="1800">
                <a:solidFill>
                  <a:srgbClr val="000000"/>
                </a:solidFill>
              </a:defRPr>
            </a:pPr>
            <a:r>
              <a:rPr lang="en-US" sz="4800" dirty="0">
                <a:solidFill>
                  <a:schemeClr val="bg1">
                    <a:lumMod val="50000"/>
                    <a:lumOff val="50000"/>
                  </a:schemeClr>
                </a:solidFill>
                <a:latin typeface="BrownPro" panose="00010500010101010101" pitchFamily="50" charset="0"/>
              </a:rPr>
              <a:t>        back to the area</a:t>
            </a:r>
          </a:p>
          <a:p>
            <a:pPr>
              <a:defRPr sz="1800">
                <a:solidFill>
                  <a:srgbClr val="000000"/>
                </a:solidFill>
              </a:defRPr>
            </a:pPr>
            <a:endParaRPr lang="en-US" sz="4700" dirty="0">
              <a:solidFill>
                <a:schemeClr val="bg1">
                  <a:lumMod val="50000"/>
                  <a:lumOff val="50000"/>
                </a:schemeClr>
              </a:solidFill>
            </a:endParaRPr>
          </a:p>
        </p:txBody>
      </p:sp>
    </p:spTree>
    <p:extLst>
      <p:ext uri="{BB962C8B-B14F-4D97-AF65-F5344CB8AC3E}">
        <p14:creationId xmlns:p14="http://schemas.microsoft.com/office/powerpoint/2010/main" val="29140373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2631687" y="-23938"/>
            <a:ext cx="21209619" cy="13654444"/>
            <a:chOff x="914400" y="1199434"/>
            <a:chExt cx="8001000" cy="5019676"/>
          </a:xfrm>
        </p:grpSpPr>
        <p:pic>
          <p:nvPicPr>
            <p:cNvPr id="9" name="Picture 3" descr="C:\Users\staff\GOOGLE~1\1GREEN~1\2FEEFO~1\TNC-AD~1\2CURRI~1\4CURRI~1\2MANUA~1\GREENI~1\GI Components_BioinfiltrationBioretentionBasin-W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199434"/>
              <a:ext cx="8001000" cy="5019676"/>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317173" y="3544392"/>
              <a:ext cx="228600" cy="228600"/>
            </a:xfrm>
            <a:prstGeom prst="ellipse">
              <a:avLst/>
            </a:prstGeom>
            <a:solidFill>
              <a:srgbClr val="E3851D"/>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rPr>
                <a:t>1</a:t>
              </a:r>
            </a:p>
          </p:txBody>
        </p:sp>
        <p:sp>
          <p:nvSpPr>
            <p:cNvPr id="11" name="Oval 10"/>
            <p:cNvSpPr/>
            <p:nvPr/>
          </p:nvSpPr>
          <p:spPr>
            <a:xfrm>
              <a:off x="2321983" y="3837512"/>
              <a:ext cx="228600" cy="228600"/>
            </a:xfrm>
            <a:prstGeom prst="ellipse">
              <a:avLst/>
            </a:prstGeom>
            <a:solidFill>
              <a:srgbClr val="E3851D"/>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rPr>
                <a:t>2</a:t>
              </a:r>
            </a:p>
          </p:txBody>
        </p:sp>
        <p:sp>
          <p:nvSpPr>
            <p:cNvPr id="12" name="Oval 11"/>
            <p:cNvSpPr/>
            <p:nvPr/>
          </p:nvSpPr>
          <p:spPr>
            <a:xfrm>
              <a:off x="5341620" y="4495800"/>
              <a:ext cx="228600" cy="228600"/>
            </a:xfrm>
            <a:prstGeom prst="ellipse">
              <a:avLst/>
            </a:prstGeom>
            <a:solidFill>
              <a:srgbClr val="E3851D"/>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rPr>
                <a:t>3</a:t>
              </a:r>
            </a:p>
          </p:txBody>
        </p:sp>
        <p:grpSp>
          <p:nvGrpSpPr>
            <p:cNvPr id="13" name="Group 12"/>
            <p:cNvGrpSpPr/>
            <p:nvPr/>
          </p:nvGrpSpPr>
          <p:grpSpPr>
            <a:xfrm>
              <a:off x="7010400" y="3581400"/>
              <a:ext cx="762000" cy="228600"/>
              <a:chOff x="6934200" y="3657600"/>
              <a:chExt cx="762000" cy="228600"/>
            </a:xfrm>
          </p:grpSpPr>
          <p:sp>
            <p:nvSpPr>
              <p:cNvPr id="15" name="Oval 14"/>
              <p:cNvSpPr/>
              <p:nvPr/>
            </p:nvSpPr>
            <p:spPr>
              <a:xfrm>
                <a:off x="6934200" y="3657600"/>
                <a:ext cx="228600" cy="228600"/>
              </a:xfrm>
              <a:prstGeom prst="ellipse">
                <a:avLst/>
              </a:prstGeom>
              <a:solidFill>
                <a:srgbClr val="E3851D"/>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rPr>
                  <a:t>4</a:t>
                </a:r>
              </a:p>
            </p:txBody>
          </p:sp>
          <p:sp>
            <p:nvSpPr>
              <p:cNvPr id="16" name="Oval 15"/>
              <p:cNvSpPr/>
              <p:nvPr/>
            </p:nvSpPr>
            <p:spPr>
              <a:xfrm>
                <a:off x="7200900" y="3657600"/>
                <a:ext cx="228600" cy="228600"/>
              </a:xfrm>
              <a:prstGeom prst="ellipse">
                <a:avLst/>
              </a:prstGeom>
              <a:solidFill>
                <a:srgbClr val="E3851D"/>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rPr>
                  <a:t>5</a:t>
                </a:r>
              </a:p>
            </p:txBody>
          </p:sp>
          <p:sp>
            <p:nvSpPr>
              <p:cNvPr id="17" name="Oval 16"/>
              <p:cNvSpPr/>
              <p:nvPr/>
            </p:nvSpPr>
            <p:spPr>
              <a:xfrm>
                <a:off x="7467600" y="3657600"/>
                <a:ext cx="228600" cy="228600"/>
              </a:xfrm>
              <a:prstGeom prst="ellipse">
                <a:avLst/>
              </a:prstGeom>
              <a:solidFill>
                <a:srgbClr val="E3851D"/>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rPr>
                  <a:t>6</a:t>
                </a:r>
              </a:p>
            </p:txBody>
          </p:sp>
        </p:grpSp>
        <p:sp>
          <p:nvSpPr>
            <p:cNvPr id="14" name="Oval 13"/>
            <p:cNvSpPr/>
            <p:nvPr/>
          </p:nvSpPr>
          <p:spPr>
            <a:xfrm>
              <a:off x="4343400" y="3581400"/>
              <a:ext cx="228600" cy="228600"/>
            </a:xfrm>
            <a:prstGeom prst="ellipse">
              <a:avLst/>
            </a:prstGeom>
            <a:solidFill>
              <a:srgbClr val="E3851D"/>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Light"/>
                </a:rPr>
                <a:t>7</a:t>
              </a:r>
            </a:p>
          </p:txBody>
        </p:sp>
      </p:grpSp>
      <p:sp>
        <p:nvSpPr>
          <p:cNvPr id="18" name="TextBox 17"/>
          <p:cNvSpPr txBox="1"/>
          <p:nvPr/>
        </p:nvSpPr>
        <p:spPr>
          <a:xfrm>
            <a:off x="-1" y="6557063"/>
            <a:ext cx="14891502" cy="246221"/>
          </a:xfrm>
          <a:prstGeom prst="rect">
            <a:avLst/>
          </a:prstGeom>
          <a:noFill/>
        </p:spPr>
        <p:txBody>
          <a:bodyPr wrap="square" rtlCol="0">
            <a:spAutoFit/>
          </a:bodyPr>
          <a:lstStyle/>
          <a:p>
            <a:pPr marL="0" marR="0" lvl="0" indent="0" algn="ctr" defTabSz="8255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Helvetica Light"/>
                <a:sym typeface="Helvetica Light"/>
              </a:rPr>
              <a:t>Image Source: www.pwdplanreview.org  </a:t>
            </a:r>
          </a:p>
        </p:txBody>
      </p:sp>
      <p:sp>
        <p:nvSpPr>
          <p:cNvPr id="21" name="TextBox 20"/>
          <p:cNvSpPr txBox="1"/>
          <p:nvPr/>
        </p:nvSpPr>
        <p:spPr>
          <a:xfrm>
            <a:off x="0" y="13315890"/>
            <a:ext cx="11356258" cy="369332"/>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 www.pwdplanreview.org  </a:t>
            </a:r>
          </a:p>
        </p:txBody>
      </p:sp>
    </p:spTree>
    <p:extLst>
      <p:ext uri="{BB962C8B-B14F-4D97-AF65-F5344CB8AC3E}">
        <p14:creationId xmlns:p14="http://schemas.microsoft.com/office/powerpoint/2010/main" val="20771106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4" name="Shape 34"/>
          <p:cNvSpPr>
            <a:spLocks noGrp="1"/>
          </p:cNvSpPr>
          <p:nvPr>
            <p:ph type="title"/>
          </p:nvPr>
        </p:nvSpPr>
        <p:spPr>
          <a:xfrm>
            <a:off x="3537743" y="355600"/>
            <a:ext cx="19157158" cy="2286000"/>
          </a:xfrm>
          <a:prstGeom prst="rect">
            <a:avLst/>
          </a:prstGeom>
        </p:spPr>
        <p:txBody>
          <a:bodyPr>
            <a:noAutofit/>
          </a:bodyPr>
          <a:lstStyle>
            <a:lvl1pPr algn="l">
              <a:defRPr>
                <a:solidFill>
                  <a:srgbClr val="7BDB45"/>
                </a:solidFill>
              </a:defRPr>
            </a:lvl1pPr>
          </a:lstStyle>
          <a:p>
            <a:pPr lvl="0">
              <a:defRPr sz="1800">
                <a:solidFill>
                  <a:srgbClr val="000000"/>
                </a:solidFill>
              </a:defRPr>
            </a:pPr>
            <a:r>
              <a:rPr lang="en-US" sz="8800" dirty="0">
                <a:solidFill>
                  <a:srgbClr val="7BDB45"/>
                </a:solidFill>
              </a:rPr>
              <a:t>Local Examples: Milliken State Park </a:t>
            </a:r>
            <a:endParaRPr sz="8800" dirty="0">
              <a:solidFill>
                <a:srgbClr val="7BDB4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588" y="2552915"/>
            <a:ext cx="8296734" cy="512064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7097" b="17871"/>
          <a:stretch/>
        </p:blipFill>
        <p:spPr>
          <a:xfrm>
            <a:off x="784737" y="14099458"/>
            <a:ext cx="4762500" cy="2477729"/>
          </a:xfrm>
          <a:prstGeom prst="rect">
            <a:avLst/>
          </a:prstGeom>
        </p:spPr>
      </p:pic>
      <p:pic>
        <p:nvPicPr>
          <p:cNvPr id="2" name="Picture 1">
            <a:extLst>
              <a:ext uri="{FF2B5EF4-FFF2-40B4-BE49-F238E27FC236}">
                <a16:creationId xmlns:a16="http://schemas.microsoft.com/office/drawing/2014/main" id="{FC2E7594-7348-4C4A-AE39-C69DF5325E62}"/>
              </a:ext>
            </a:extLst>
          </p:cNvPr>
          <p:cNvPicPr>
            <a:picLocks noChangeAspect="1"/>
          </p:cNvPicPr>
          <p:nvPr/>
        </p:nvPicPr>
        <p:blipFill>
          <a:blip r:embed="rId6"/>
          <a:stretch>
            <a:fillRect/>
          </a:stretch>
        </p:blipFill>
        <p:spPr>
          <a:xfrm>
            <a:off x="13291541" y="3192995"/>
            <a:ext cx="9228141" cy="7223760"/>
          </a:xfrm>
          <a:prstGeom prst="rect">
            <a:avLst/>
          </a:prstGeom>
        </p:spPr>
      </p:pic>
      <p:pic>
        <p:nvPicPr>
          <p:cNvPr id="3" name="Picture 2">
            <a:extLst>
              <a:ext uri="{FF2B5EF4-FFF2-40B4-BE49-F238E27FC236}">
                <a16:creationId xmlns:a16="http://schemas.microsoft.com/office/drawing/2014/main" id="{A42DF928-80A3-499E-AC7A-CDCF5CD33D2A}"/>
              </a:ext>
            </a:extLst>
          </p:cNvPr>
          <p:cNvPicPr>
            <a:picLocks noChangeAspect="1"/>
          </p:cNvPicPr>
          <p:nvPr/>
        </p:nvPicPr>
        <p:blipFill>
          <a:blip r:embed="rId7"/>
          <a:stretch>
            <a:fillRect/>
          </a:stretch>
        </p:blipFill>
        <p:spPr>
          <a:xfrm>
            <a:off x="4874193" y="7673555"/>
            <a:ext cx="8242129" cy="5486400"/>
          </a:xfrm>
          <a:prstGeom prst="rect">
            <a:avLst/>
          </a:prstGeom>
        </p:spPr>
      </p:pic>
    </p:spTree>
    <p:extLst>
      <p:ext uri="{BB962C8B-B14F-4D97-AF65-F5344CB8AC3E}">
        <p14:creationId xmlns:p14="http://schemas.microsoft.com/office/powerpoint/2010/main" val="17883792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4" name="Shape 34"/>
          <p:cNvSpPr>
            <a:spLocks noGrp="1"/>
          </p:cNvSpPr>
          <p:nvPr>
            <p:ph type="title"/>
          </p:nvPr>
        </p:nvSpPr>
        <p:spPr>
          <a:xfrm>
            <a:off x="3537743" y="355600"/>
            <a:ext cx="19157158" cy="2286000"/>
          </a:xfrm>
          <a:prstGeom prst="rect">
            <a:avLst/>
          </a:prstGeom>
        </p:spPr>
        <p:txBody>
          <a:bodyPr>
            <a:noAutofit/>
          </a:bodyPr>
          <a:lstStyle>
            <a:lvl1pPr algn="l">
              <a:defRPr>
                <a:solidFill>
                  <a:srgbClr val="7BDB45"/>
                </a:solidFill>
              </a:defRPr>
            </a:lvl1pPr>
          </a:lstStyle>
          <a:p>
            <a:pPr lvl="0">
              <a:defRPr sz="1800">
                <a:solidFill>
                  <a:srgbClr val="000000"/>
                </a:solidFill>
              </a:defRPr>
            </a:pPr>
            <a:r>
              <a:rPr lang="en-US" sz="8800" dirty="0">
                <a:solidFill>
                  <a:srgbClr val="7BDB45"/>
                </a:solidFill>
              </a:rPr>
              <a:t>Local Examples: Milliken State Park </a:t>
            </a:r>
            <a:endParaRPr sz="8800" dirty="0">
              <a:solidFill>
                <a:srgbClr val="7BDB45"/>
              </a:solidFill>
            </a:endParaRPr>
          </a:p>
        </p:txBody>
      </p:sp>
      <p:pic>
        <p:nvPicPr>
          <p:cNvPr id="7" name="Picture 6" descr="Bef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372" y="3750691"/>
            <a:ext cx="6619663" cy="49647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76" t="1158" r="1" b="5844"/>
          <a:stretch/>
        </p:blipFill>
        <p:spPr bwMode="auto">
          <a:xfrm>
            <a:off x="11385755" y="3746091"/>
            <a:ext cx="13027742" cy="947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hape 35">
            <a:extLst>
              <a:ext uri="{FF2B5EF4-FFF2-40B4-BE49-F238E27FC236}">
                <a16:creationId xmlns:a16="http://schemas.microsoft.com/office/drawing/2014/main" id="{8CBBDB9C-8E77-4A17-9A7B-AC92DA0DD719}"/>
              </a:ext>
            </a:extLst>
          </p:cNvPr>
          <p:cNvSpPr>
            <a:spLocks noGrp="1"/>
          </p:cNvSpPr>
          <p:nvPr>
            <p:ph type="body" idx="1"/>
          </p:nvPr>
        </p:nvSpPr>
        <p:spPr>
          <a:xfrm>
            <a:off x="4566372" y="8722662"/>
            <a:ext cx="2129396" cy="865893"/>
          </a:xfrm>
          <a:prstGeom prst="rect">
            <a:avLst/>
          </a:prstGeom>
        </p:spPr>
        <p:txBody>
          <a:bodyPr>
            <a:normAutofit/>
          </a:bodyPr>
          <a:lstStyle/>
          <a:p>
            <a:pPr marL="0" indent="0">
              <a:buNone/>
              <a:defRPr sz="1800">
                <a:solidFill>
                  <a:srgbClr val="000000"/>
                </a:solidFill>
              </a:defRPr>
            </a:pPr>
            <a:r>
              <a:rPr lang="en-US" sz="3600" dirty="0">
                <a:solidFill>
                  <a:schemeClr val="bg1">
                    <a:lumMod val="50000"/>
                    <a:lumOff val="50000"/>
                  </a:schemeClr>
                </a:solidFill>
              </a:rPr>
              <a:t>BEFORE</a:t>
            </a:r>
          </a:p>
        </p:txBody>
      </p:sp>
      <p:sp>
        <p:nvSpPr>
          <p:cNvPr id="13" name="Shape 35">
            <a:extLst>
              <a:ext uri="{FF2B5EF4-FFF2-40B4-BE49-F238E27FC236}">
                <a16:creationId xmlns:a16="http://schemas.microsoft.com/office/drawing/2014/main" id="{8CBBDB9C-8E77-4A17-9A7B-AC92DA0DD719}"/>
              </a:ext>
            </a:extLst>
          </p:cNvPr>
          <p:cNvSpPr txBox="1">
            <a:spLocks/>
          </p:cNvSpPr>
          <p:nvPr/>
        </p:nvSpPr>
        <p:spPr>
          <a:xfrm>
            <a:off x="8996519" y="12559743"/>
            <a:ext cx="2572977" cy="8658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a:lstStyle>
          <a:p>
            <a:pPr marL="0" marR="0" lvl="0" indent="0" algn="ctr" defTabSz="825500" eaLnBrk="1" fontAlgn="auto" latinLnBrk="0" hangingPunct="1">
              <a:lnSpc>
                <a:spcPct val="100000"/>
              </a:lnSpc>
              <a:spcBef>
                <a:spcPts val="5900"/>
              </a:spcBef>
              <a:spcAft>
                <a:spcPts val="0"/>
              </a:spcAft>
              <a:buClrTx/>
              <a:buSzPct val="75000"/>
              <a:buFontTx/>
              <a:buNone/>
              <a:tabLst/>
              <a:defRPr sz="1800">
                <a:solidFill>
                  <a:srgbClr val="000000"/>
                </a:solidFill>
              </a:defRPr>
            </a:pPr>
            <a:r>
              <a:rPr kumimoji="0" lang="en-US" sz="4400" b="0" i="0" u="none" strike="noStrike" kern="0" cap="none" spc="0" normalizeH="0" baseline="0" noProof="0" dirty="0">
                <a:ln>
                  <a:noFill/>
                </a:ln>
                <a:solidFill>
                  <a:srgbClr val="000000">
                    <a:lumMod val="50000"/>
                    <a:lumOff val="50000"/>
                  </a:srgbClr>
                </a:solidFill>
                <a:effectLst/>
                <a:uLnTx/>
                <a:uFillTx/>
                <a:latin typeface="Helvetica Light"/>
                <a:sym typeface="Helvetica Light"/>
              </a:rPr>
              <a:t>AFTER</a:t>
            </a:r>
          </a:p>
        </p:txBody>
      </p:sp>
      <p:sp>
        <p:nvSpPr>
          <p:cNvPr id="14" name="TextBox 13"/>
          <p:cNvSpPr txBox="1"/>
          <p:nvPr/>
        </p:nvSpPr>
        <p:spPr>
          <a:xfrm>
            <a:off x="-1" y="13344367"/>
            <a:ext cx="14305935" cy="369332"/>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a:t>
            </a:r>
            <a:r>
              <a:rPr kumimoji="0" lang="en-US" sz="1800" b="1" i="0" u="none" strike="noStrike" kern="0" cap="none" spc="0" normalizeH="0" baseline="0" noProof="0" dirty="0">
                <a:ln>
                  <a:noFill/>
                </a:ln>
                <a:solidFill>
                  <a:srgbClr val="000000"/>
                </a:solidFill>
                <a:effectLst/>
                <a:uLnTx/>
                <a:uFillTx/>
                <a:latin typeface="Helvetica Light"/>
                <a:sym typeface="Helvetica Light"/>
              </a:rPr>
              <a:t>: http://https://landscapeperformance.org/case-study-briefs/milliken-state-park-lowland-park/</a:t>
            </a:r>
            <a:endParaRPr kumimoji="0" lang="en-US" sz="1800" b="0" i="0" u="none" strike="noStrike" kern="0" cap="none" spc="0" normalizeH="0" baseline="0" noProof="0" dirty="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287854764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E51E21-60F0-4CE2-8B0A-77A52FBAC7EA}"/>
              </a:ext>
            </a:extLst>
          </p:cNvPr>
          <p:cNvSpPr>
            <a:spLocks noGrp="1"/>
          </p:cNvSpPr>
          <p:nvPr>
            <p:ph type="body" idx="1"/>
          </p:nvPr>
        </p:nvSpPr>
        <p:spPr>
          <a:xfrm>
            <a:off x="2871129" y="2641600"/>
            <a:ext cx="21005800" cy="10172700"/>
          </a:xfrm>
        </p:spPr>
        <p:txBody>
          <a:bodyPr/>
          <a:lstStyle/>
          <a:p>
            <a:pPr defTabSz="457200">
              <a:lnSpc>
                <a:spcPct val="117999"/>
              </a:lnSpc>
              <a:spcBef>
                <a:spcPts val="0"/>
              </a:spcBef>
              <a:buSzTx/>
              <a:defRPr/>
            </a:pPr>
            <a:r>
              <a:rPr lang="en-US" sz="4400" dirty="0">
                <a:solidFill>
                  <a:sysClr val="windowText" lastClr="000000"/>
                </a:solidFill>
                <a:latin typeface="BrownPro" panose="00010500010101010101" pitchFamily="50" charset="0"/>
                <a:sym typeface="Helvetica Neue"/>
              </a:rPr>
              <a:t>Contains GSI elements of an wetlands and permeable pavement </a:t>
            </a:r>
          </a:p>
          <a:p>
            <a:pPr defTabSz="457200">
              <a:lnSpc>
                <a:spcPct val="117999"/>
              </a:lnSpc>
              <a:spcBef>
                <a:spcPts val="0"/>
              </a:spcBef>
              <a:buSzTx/>
              <a:defRPr/>
            </a:pPr>
            <a:r>
              <a:rPr lang="en-US" sz="4400" dirty="0">
                <a:solidFill>
                  <a:sysClr val="windowText" lastClr="000000"/>
                </a:solidFill>
                <a:latin typeface="BrownPro" panose="00010500010101010101" pitchFamily="50" charset="0"/>
                <a:sym typeface="Helvetica Neue"/>
              </a:rPr>
              <a:t>The only wetland community within Detroit's urban core</a:t>
            </a:r>
          </a:p>
          <a:p>
            <a:pPr defTabSz="457200">
              <a:lnSpc>
                <a:spcPct val="117999"/>
              </a:lnSpc>
              <a:spcBef>
                <a:spcPts val="0"/>
              </a:spcBef>
              <a:buSzTx/>
              <a:defRPr/>
            </a:pPr>
            <a:r>
              <a:rPr lang="en-US" sz="4400" dirty="0">
                <a:solidFill>
                  <a:sysClr val="windowText" lastClr="000000"/>
                </a:solidFill>
                <a:latin typeface="BrownPro" panose="00010500010101010101" pitchFamily="50" charset="0"/>
                <a:sym typeface="Helvetica Neue"/>
              </a:rPr>
              <a:t>Created native habitat for 62 species of migratory and resident birds, reptiles and amphibians.</a:t>
            </a:r>
          </a:p>
          <a:p>
            <a:pPr defTabSz="457200">
              <a:lnSpc>
                <a:spcPct val="117999"/>
              </a:lnSpc>
              <a:spcBef>
                <a:spcPts val="0"/>
              </a:spcBef>
              <a:buSzTx/>
              <a:defRPr/>
            </a:pPr>
            <a:r>
              <a:rPr lang="en-US" sz="4400" dirty="0">
                <a:solidFill>
                  <a:sysClr val="windowText" lastClr="000000"/>
                </a:solidFill>
                <a:latin typeface="BrownPro" panose="00010500010101010101" pitchFamily="50" charset="0"/>
                <a:sym typeface="Helvetica Neue"/>
              </a:rPr>
              <a:t>Contains native plantings and trees </a:t>
            </a:r>
          </a:p>
          <a:p>
            <a:pPr defTabSz="457200">
              <a:lnSpc>
                <a:spcPct val="117999"/>
              </a:lnSpc>
              <a:spcBef>
                <a:spcPts val="0"/>
              </a:spcBef>
              <a:buSzTx/>
              <a:defRPr/>
            </a:pPr>
            <a:r>
              <a:rPr lang="en-US" sz="4400" dirty="0">
                <a:solidFill>
                  <a:sysClr val="windowText" lastClr="000000"/>
                </a:solidFill>
                <a:latin typeface="BrownPro" panose="00010500010101010101" pitchFamily="50" charset="0"/>
                <a:sym typeface="Helvetica Neue"/>
              </a:rPr>
              <a:t>Construction began in 2004 and was completed in 2009</a:t>
            </a:r>
          </a:p>
          <a:p>
            <a:pPr defTabSz="457200">
              <a:lnSpc>
                <a:spcPct val="117999"/>
              </a:lnSpc>
              <a:spcBef>
                <a:spcPts val="0"/>
              </a:spcBef>
              <a:buSzTx/>
            </a:pPr>
            <a:endParaRPr lang="en-US" sz="4400" dirty="0">
              <a:solidFill>
                <a:sysClr val="windowText" lastClr="000000"/>
              </a:solidFill>
              <a:latin typeface="Helvetica Neue"/>
              <a:sym typeface="Helvetica Neue"/>
            </a:endParaRPr>
          </a:p>
          <a:p>
            <a:endParaRPr lang="en-US" dirty="0"/>
          </a:p>
        </p:txBody>
      </p:sp>
      <p:sp>
        <p:nvSpPr>
          <p:cNvPr id="34" name="Shape 34"/>
          <p:cNvSpPr>
            <a:spLocks noGrp="1"/>
          </p:cNvSpPr>
          <p:nvPr>
            <p:ph type="title" idx="4294967295"/>
          </p:nvPr>
        </p:nvSpPr>
        <p:spPr>
          <a:xfrm>
            <a:off x="3795054" y="623229"/>
            <a:ext cx="19157950" cy="2286000"/>
          </a:xfrm>
          <a:prstGeom prst="rect">
            <a:avLst/>
          </a:prstGeom>
        </p:spPr>
        <p:txBody>
          <a:bodyPr>
            <a:noAutofit/>
          </a:bodyPr>
          <a:lstStyle>
            <a:lvl1pPr algn="l">
              <a:defRPr>
                <a:solidFill>
                  <a:srgbClr val="7BDB45"/>
                </a:solidFill>
              </a:defRPr>
            </a:lvl1pPr>
          </a:lstStyle>
          <a:p>
            <a:pPr lvl="0">
              <a:defRPr sz="1800">
                <a:solidFill>
                  <a:srgbClr val="000000"/>
                </a:solidFill>
              </a:defRPr>
            </a:pPr>
            <a:r>
              <a:rPr lang="en-US" sz="8800" dirty="0">
                <a:solidFill>
                  <a:srgbClr val="7BDB45"/>
                </a:solidFill>
              </a:rPr>
              <a:t>Local Examples: Milliken State Park </a:t>
            </a:r>
            <a:endParaRPr sz="8800" dirty="0">
              <a:solidFill>
                <a:srgbClr val="7BDB45"/>
              </a:solidFill>
            </a:endParaRPr>
          </a:p>
        </p:txBody>
      </p:sp>
      <p:sp>
        <p:nvSpPr>
          <p:cNvPr id="12" name="TextBox 11"/>
          <p:cNvSpPr txBox="1"/>
          <p:nvPr/>
        </p:nvSpPr>
        <p:spPr>
          <a:xfrm>
            <a:off x="0" y="13315890"/>
            <a:ext cx="11356258" cy="369332"/>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Body)"/>
                <a:sym typeface="Helvetica Light"/>
              </a:rPr>
              <a:t>Image Source</a:t>
            </a:r>
            <a:r>
              <a:rPr kumimoji="0" lang="en-US" sz="1800" b="1" i="0" u="none" strike="noStrike" kern="0" cap="none" spc="0" normalizeH="0" baseline="0" noProof="0" dirty="0">
                <a:ln>
                  <a:noFill/>
                </a:ln>
                <a:solidFill>
                  <a:srgbClr val="000000"/>
                </a:solidFill>
                <a:effectLst/>
                <a:uLnTx/>
                <a:uFillTx/>
                <a:latin typeface="Helvetica Light (Body)"/>
                <a:sym typeface="Helvetica Light"/>
              </a:rPr>
              <a:t>: http://www.onlyinyourstate.com/michigan/detroit/underappreciated-parks-detroit/</a:t>
            </a:r>
            <a:endParaRPr kumimoji="0" lang="en-US" sz="1800" b="0" i="0" u="none" strike="noStrike" kern="0" cap="none" spc="0" normalizeH="0" baseline="0" noProof="0" dirty="0">
              <a:ln>
                <a:noFill/>
              </a:ln>
              <a:solidFill>
                <a:srgbClr val="000000"/>
              </a:solidFill>
              <a:effectLst/>
              <a:uLnTx/>
              <a:uFillTx/>
              <a:latin typeface="Helvetica Light (Body)"/>
              <a:sym typeface="Helvetica Light"/>
            </a:endParaRPr>
          </a:p>
        </p:txBody>
      </p:sp>
    </p:spTree>
    <p:extLst>
      <p:ext uri="{BB962C8B-B14F-4D97-AF65-F5344CB8AC3E}">
        <p14:creationId xmlns:p14="http://schemas.microsoft.com/office/powerpoint/2010/main" val="41297033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xfrm>
            <a:off x="11830843" y="4597400"/>
            <a:ext cx="10764997" cy="2286000"/>
          </a:xfrm>
          <a:prstGeom prst="rect">
            <a:avLst/>
          </a:prstGeom>
        </p:spPr>
        <p:txBody>
          <a:bodyPr anchor="ctr">
            <a:normAutofit/>
          </a:bodyPr>
          <a:lstStyle>
            <a:lvl1pPr algn="l"/>
          </a:lstStyle>
          <a:p>
            <a:pPr lvl="0">
              <a:defRPr sz="1800">
                <a:solidFill>
                  <a:srgbClr val="000000"/>
                </a:solidFill>
              </a:defRPr>
            </a:pPr>
            <a:r>
              <a:rPr lang="en-US" sz="11200" dirty="0">
                <a:solidFill>
                  <a:srgbClr val="FFFFFF"/>
                </a:solidFill>
              </a:rPr>
              <a:t>Q &amp; A </a:t>
            </a:r>
            <a:endParaRPr sz="11200" dirty="0">
              <a:solidFill>
                <a:srgbClr val="FFFFFF"/>
              </a:solidFill>
            </a:endParaRPr>
          </a:p>
        </p:txBody>
      </p:sp>
    </p:spTree>
    <p:extLst>
      <p:ext uri="{BB962C8B-B14F-4D97-AF65-F5344CB8AC3E}">
        <p14:creationId xmlns:p14="http://schemas.microsoft.com/office/powerpoint/2010/main" val="2731861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4" name="Shape 34"/>
          <p:cNvSpPr>
            <a:spLocks noGrp="1"/>
          </p:cNvSpPr>
          <p:nvPr>
            <p:ph type="title"/>
          </p:nvPr>
        </p:nvSpPr>
        <p:spPr>
          <a:xfrm>
            <a:off x="2447383" y="690137"/>
            <a:ext cx="21005800" cy="2286000"/>
          </a:xfrm>
          <a:prstGeom prst="rect">
            <a:avLst/>
          </a:prstGeom>
        </p:spPr>
        <p:txBody>
          <a:bodyPr>
            <a:normAutofit/>
          </a:bodyPr>
          <a:lstStyle>
            <a:lvl1pPr algn="l">
              <a:defRPr>
                <a:solidFill>
                  <a:srgbClr val="7BDB45"/>
                </a:solidFill>
              </a:defRPr>
            </a:lvl1pPr>
          </a:lstStyle>
          <a:p>
            <a:pPr lvl="0">
              <a:defRPr sz="1800">
                <a:solidFill>
                  <a:srgbClr val="000000"/>
                </a:solidFill>
              </a:defRPr>
            </a:pPr>
            <a:r>
              <a:rPr lang="en-US" sz="11200" dirty="0">
                <a:solidFill>
                  <a:srgbClr val="7BDB45"/>
                </a:solidFill>
              </a:rPr>
              <a:t>GSI Practices: Bioretention</a:t>
            </a:r>
            <a:endParaRPr sz="112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291266" y="2391317"/>
            <a:ext cx="21005800" cy="9296400"/>
          </a:xfrm>
          <a:prstGeom prst="rect">
            <a:avLst/>
          </a:prstGeom>
        </p:spPr>
        <p:txBody>
          <a:bodyPr>
            <a:normAutofit/>
          </a:bodyPr>
          <a:lstStyle/>
          <a:p>
            <a:r>
              <a:rPr lang="en-US" sz="5400" dirty="0">
                <a:solidFill>
                  <a:schemeClr val="bg1"/>
                </a:solidFill>
                <a:latin typeface="BrownPro" panose="00010500010101010101" pitchFamily="50" charset="0"/>
              </a:rPr>
              <a:t>Bioretention treatments are shallow surface depressions planted with vegetation to capture and treat stormwater runoff</a:t>
            </a:r>
          </a:p>
          <a:p>
            <a:r>
              <a:rPr lang="en-US" sz="5400" dirty="0">
                <a:solidFill>
                  <a:schemeClr val="bg1"/>
                </a:solidFill>
                <a:latin typeface="BrownPro" panose="00010500010101010101" pitchFamily="50" charset="0"/>
              </a:rPr>
              <a:t>Can be simple or engineered to manage many gallons of stormwater</a:t>
            </a:r>
          </a:p>
          <a:p>
            <a:endParaRPr lang="en-US" sz="5400" dirty="0">
              <a:solidFill>
                <a:schemeClr val="bg1"/>
              </a:solidFill>
            </a:endParaRPr>
          </a:p>
        </p:txBody>
      </p:sp>
    </p:spTree>
    <p:extLst>
      <p:ext uri="{BB962C8B-B14F-4D97-AF65-F5344CB8AC3E}">
        <p14:creationId xmlns:p14="http://schemas.microsoft.com/office/powerpoint/2010/main" val="399124762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9" name="Picture 3" descr="Oyin Zuris rain garden 1.jpg"/>
          <p:cNvPicPr>
            <a:picLocks noChangeAspect="1" noChangeArrowheads="1"/>
          </p:cNvPicPr>
          <p:nvPr/>
        </p:nvPicPr>
        <p:blipFill rotWithShape="1">
          <a:blip r:embed="rId4">
            <a:extLst>
              <a:ext uri="{28A0092B-C50C-407E-A947-70E740481C1C}">
                <a14:useLocalDpi xmlns:a14="http://schemas.microsoft.com/office/drawing/2010/main" val="0"/>
              </a:ext>
            </a:extLst>
          </a:blip>
          <a:srcRect l="3966" b="6670"/>
          <a:stretch/>
        </p:blipFill>
        <p:spPr bwMode="auto">
          <a:xfrm>
            <a:off x="3692131" y="601446"/>
            <a:ext cx="16268551" cy="1185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6788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2425080" y="734742"/>
            <a:ext cx="21005800" cy="2286000"/>
          </a:xfrm>
          <a:prstGeom prst="rect">
            <a:avLst/>
          </a:prstGeom>
        </p:spPr>
        <p:txBody>
          <a:bodyPr>
            <a:normAutofit/>
          </a:bodyPr>
          <a:lstStyle>
            <a:lvl1pPr algn="l">
              <a:defRPr>
                <a:solidFill>
                  <a:srgbClr val="7BDB45"/>
                </a:solidFill>
              </a:defRPr>
            </a:lvl1pPr>
          </a:lstStyle>
          <a:p>
            <a:pPr lvl="0">
              <a:defRPr sz="1800">
                <a:solidFill>
                  <a:srgbClr val="000000"/>
                </a:solidFill>
              </a:defRPr>
            </a:pPr>
            <a:r>
              <a:rPr lang="en-US" sz="11200" dirty="0">
                <a:solidFill>
                  <a:srgbClr val="7BDB45"/>
                </a:solidFill>
              </a:rPr>
              <a:t>GSI Practices: Rain Garden</a:t>
            </a:r>
            <a:endParaRPr sz="112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090544" y="2837366"/>
            <a:ext cx="21005800" cy="9296400"/>
          </a:xfrm>
          <a:prstGeom prst="rect">
            <a:avLst/>
          </a:prstGeom>
        </p:spPr>
        <p:txBody>
          <a:bodyPr>
            <a:normAutofit lnSpcReduction="10000"/>
          </a:bodyPr>
          <a:lstStyle/>
          <a:p>
            <a:pPr>
              <a:defRPr sz="1800">
                <a:solidFill>
                  <a:srgbClr val="000000"/>
                </a:solidFill>
              </a:defRPr>
            </a:pPr>
            <a:r>
              <a:rPr lang="en-US" sz="4400" dirty="0">
                <a:solidFill>
                  <a:schemeClr val="bg1">
                    <a:lumMod val="50000"/>
                    <a:lumOff val="50000"/>
                  </a:schemeClr>
                </a:solidFill>
                <a:latin typeface="BrownPro" panose="00010500010101010101" pitchFamily="50" charset="0"/>
              </a:rPr>
              <a:t>Collects runoff from roof tops and pavement</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The flat base of the garden is designed to sit just below ground, and filled with good soil</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Simple and effective, can be built by residents</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Improves water quality</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Can serve as community recreation spaces improving health and social neighborhood conditions </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Helps to return native wildlife to the area in the forms of birds and pollinators </a:t>
            </a:r>
          </a:p>
        </p:txBody>
      </p:sp>
    </p:spTree>
    <p:extLst>
      <p:ext uri="{BB962C8B-B14F-4D97-AF65-F5344CB8AC3E}">
        <p14:creationId xmlns:p14="http://schemas.microsoft.com/office/powerpoint/2010/main" val="34376993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5" name="Picture 2" descr="C:\Users\staff\GOOGLE~1\1GREEN~1\2FEEFO~1\TNC-AD~1\2CURRI~1\4CURRI~1\2MANUA~1\GREENI~1\bioswale4 - curbcut_integrity landwork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66" t="6878"/>
          <a:stretch/>
        </p:blipFill>
        <p:spPr bwMode="auto">
          <a:xfrm>
            <a:off x="3501483" y="825189"/>
            <a:ext cx="16548410" cy="114857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3315890"/>
            <a:ext cx="11356258" cy="400110"/>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Helvetica Light"/>
                <a:sym typeface="Helvetica Light"/>
              </a:rPr>
              <a:t>http://integritylandworks.com/can-you-have-a-rain-garden-without-rain</a:t>
            </a:r>
          </a:p>
        </p:txBody>
      </p:sp>
    </p:spTree>
    <p:extLst>
      <p:ext uri="{BB962C8B-B14F-4D97-AF65-F5344CB8AC3E}">
        <p14:creationId xmlns:p14="http://schemas.microsoft.com/office/powerpoint/2010/main" val="31116994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2425081" y="863600"/>
            <a:ext cx="21005800" cy="2286000"/>
          </a:xfrm>
          <a:prstGeom prst="rect">
            <a:avLst/>
          </a:prstGeom>
        </p:spPr>
        <p:txBody>
          <a:bodyPr>
            <a:normAutofit/>
          </a:bodyPr>
          <a:lstStyle>
            <a:lvl1pPr algn="l">
              <a:defRPr>
                <a:solidFill>
                  <a:srgbClr val="7BDB45"/>
                </a:solidFill>
              </a:defRPr>
            </a:lvl1pPr>
          </a:lstStyle>
          <a:p>
            <a:pPr lvl="0">
              <a:defRPr sz="1800">
                <a:solidFill>
                  <a:srgbClr val="000000"/>
                </a:solidFill>
              </a:defRPr>
            </a:pPr>
            <a:r>
              <a:rPr lang="en-US" sz="11200" dirty="0">
                <a:solidFill>
                  <a:srgbClr val="7BDB45"/>
                </a:solidFill>
              </a:rPr>
              <a:t>GSI Practices: Bioswale</a:t>
            </a:r>
            <a:endParaRPr sz="112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631688" y="2943922"/>
            <a:ext cx="21178334" cy="9457473"/>
          </a:xfrm>
          <a:prstGeom prst="rect">
            <a:avLst/>
          </a:prstGeom>
        </p:spPr>
        <p:txBody>
          <a:bodyPr>
            <a:normAutofit/>
          </a:bodyPr>
          <a:lstStyle/>
          <a:p>
            <a:pPr>
              <a:defRPr sz="1800">
                <a:solidFill>
                  <a:srgbClr val="000000"/>
                </a:solidFill>
              </a:defRPr>
            </a:pPr>
            <a:r>
              <a:rPr lang="en-US" sz="4400" dirty="0">
                <a:solidFill>
                  <a:schemeClr val="bg1">
                    <a:lumMod val="50000"/>
                    <a:lumOff val="50000"/>
                  </a:schemeClr>
                </a:solidFill>
                <a:latin typeface="BrownPro" panose="00010500010101010101" pitchFamily="50" charset="0"/>
              </a:rPr>
              <a:t>Collects runoff from larger surface areas, including streets and parking lots.</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Designed for narrow spaces.</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Used to move and infiltrate water</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Improves water quality</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Reduces noise pollution </a:t>
            </a:r>
          </a:p>
          <a:p>
            <a:pPr>
              <a:defRPr sz="1800">
                <a:solidFill>
                  <a:srgbClr val="000000"/>
                </a:solidFill>
              </a:defRPr>
            </a:pPr>
            <a:r>
              <a:rPr lang="en-US" sz="4400" dirty="0">
                <a:solidFill>
                  <a:schemeClr val="bg1">
                    <a:lumMod val="50000"/>
                    <a:lumOff val="50000"/>
                  </a:schemeClr>
                </a:solidFill>
                <a:latin typeface="BrownPro" panose="00010500010101010101" pitchFamily="50" charset="0"/>
              </a:rPr>
              <a:t>Improves air quality  by absorbing noxious substances like sulfur dioxide and particulate matter</a:t>
            </a:r>
          </a:p>
        </p:txBody>
      </p:sp>
      <p:sp>
        <p:nvSpPr>
          <p:cNvPr id="7" name="TextBox 6"/>
          <p:cNvSpPr txBox="1"/>
          <p:nvPr/>
        </p:nvSpPr>
        <p:spPr>
          <a:xfrm>
            <a:off x="0" y="13315890"/>
            <a:ext cx="11356258" cy="400110"/>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Helvetica Light"/>
                <a:sym typeface="Helvetica Light"/>
              </a:rPr>
              <a:t>http://integritylandworks.com/can-you-have-a-rain-garden-without-rain</a:t>
            </a:r>
          </a:p>
        </p:txBody>
      </p:sp>
    </p:spTree>
    <p:extLst>
      <p:ext uri="{BB962C8B-B14F-4D97-AF65-F5344CB8AC3E}">
        <p14:creationId xmlns:p14="http://schemas.microsoft.com/office/powerpoint/2010/main" val="20626481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 name="TextBox 10"/>
          <p:cNvSpPr txBox="1"/>
          <p:nvPr/>
        </p:nvSpPr>
        <p:spPr>
          <a:xfrm>
            <a:off x="0" y="13315890"/>
            <a:ext cx="11356258" cy="369332"/>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a:t>
            </a:r>
            <a:r>
              <a:rPr kumimoji="0" lang="en-US" sz="1800" b="1" i="0" u="none" strike="noStrike" kern="0" cap="none" spc="0" normalizeH="0" baseline="0" noProof="0" dirty="0">
                <a:ln>
                  <a:noFill/>
                </a:ln>
                <a:solidFill>
                  <a:srgbClr val="000000"/>
                </a:solidFill>
                <a:effectLst/>
                <a:uLnTx/>
                <a:uFillTx/>
                <a:latin typeface="Helvetica Light"/>
                <a:sym typeface="Helvetica Light"/>
              </a:rPr>
              <a:t>: LID Manual for Michigan, </a:t>
            </a:r>
            <a:r>
              <a:rPr kumimoji="0" lang="en-US" sz="1800" b="0" i="0" u="none" strike="noStrike" kern="0" cap="none" spc="0" normalizeH="0" baseline="0" noProof="0" dirty="0">
                <a:ln>
                  <a:noFill/>
                </a:ln>
                <a:solidFill>
                  <a:srgbClr val="000000"/>
                </a:solidFill>
                <a:effectLst/>
                <a:uLnTx/>
                <a:uFillTx/>
                <a:latin typeface="Helvetica Light"/>
                <a:sym typeface="Helvetica Light"/>
              </a:rPr>
              <a:t>2008; Sierra Club</a:t>
            </a:r>
          </a:p>
        </p:txBody>
      </p:sp>
      <p:pic>
        <p:nvPicPr>
          <p:cNvPr id="5" name="Picture 4">
            <a:extLst>
              <a:ext uri="{FF2B5EF4-FFF2-40B4-BE49-F238E27FC236}">
                <a16:creationId xmlns:a16="http://schemas.microsoft.com/office/drawing/2014/main" id="{C5EB31F3-6391-4FCE-AAAC-48C4F2385B0B}"/>
              </a:ext>
            </a:extLst>
          </p:cNvPr>
          <p:cNvPicPr>
            <a:picLocks noChangeAspect="1"/>
          </p:cNvPicPr>
          <p:nvPr/>
        </p:nvPicPr>
        <p:blipFill>
          <a:blip r:embed="rId4"/>
          <a:stretch>
            <a:fillRect/>
          </a:stretch>
        </p:blipFill>
        <p:spPr>
          <a:xfrm>
            <a:off x="3492116" y="1490081"/>
            <a:ext cx="17030691" cy="9601200"/>
          </a:xfrm>
          <a:prstGeom prst="rect">
            <a:avLst/>
          </a:prstGeom>
        </p:spPr>
      </p:pic>
    </p:spTree>
    <p:extLst>
      <p:ext uri="{BB962C8B-B14F-4D97-AF65-F5344CB8AC3E}">
        <p14:creationId xmlns:p14="http://schemas.microsoft.com/office/powerpoint/2010/main" val="1264611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Shape 34"/>
          <p:cNvSpPr>
            <a:spLocks noGrp="1"/>
          </p:cNvSpPr>
          <p:nvPr>
            <p:ph type="title"/>
          </p:nvPr>
        </p:nvSpPr>
        <p:spPr>
          <a:xfrm>
            <a:off x="3049548" y="533925"/>
            <a:ext cx="21005800" cy="2286000"/>
          </a:xfrm>
          <a:prstGeom prst="rect">
            <a:avLst/>
          </a:prstGeom>
        </p:spPr>
        <p:txBody>
          <a:bodyPr>
            <a:normAutofit/>
          </a:bodyPr>
          <a:lstStyle>
            <a:lvl1pPr algn="l">
              <a:defRPr>
                <a:solidFill>
                  <a:srgbClr val="7BDB45"/>
                </a:solidFill>
              </a:defRPr>
            </a:lvl1pPr>
          </a:lstStyle>
          <a:p>
            <a:pPr lvl="0">
              <a:defRPr sz="1800">
                <a:solidFill>
                  <a:srgbClr val="000000"/>
                </a:solidFill>
              </a:defRPr>
            </a:pPr>
            <a:r>
              <a:rPr lang="en-US" sz="11200" dirty="0">
                <a:solidFill>
                  <a:srgbClr val="7BDB45"/>
                </a:solidFill>
              </a:rPr>
              <a:t>GSI Practices: Rain Barrels</a:t>
            </a:r>
            <a:endParaRPr sz="11200" dirty="0">
              <a:solidFill>
                <a:srgbClr val="7BDB45"/>
              </a:solidFill>
            </a:endParaRPr>
          </a:p>
        </p:txBody>
      </p:sp>
      <p:sp>
        <p:nvSpPr>
          <p:cNvPr id="6" name="Shape 35">
            <a:extLst>
              <a:ext uri="{FF2B5EF4-FFF2-40B4-BE49-F238E27FC236}">
                <a16:creationId xmlns:a16="http://schemas.microsoft.com/office/drawing/2014/main" id="{8CBBDB9C-8E77-4A17-9A7B-AC92DA0DD719}"/>
              </a:ext>
            </a:extLst>
          </p:cNvPr>
          <p:cNvSpPr>
            <a:spLocks noGrp="1"/>
          </p:cNvSpPr>
          <p:nvPr>
            <p:ph type="body" idx="1"/>
          </p:nvPr>
        </p:nvSpPr>
        <p:spPr>
          <a:xfrm>
            <a:off x="2514289" y="2209800"/>
            <a:ext cx="21005800" cy="9296400"/>
          </a:xfrm>
          <a:prstGeom prst="rect">
            <a:avLst/>
          </a:prstGeom>
        </p:spPr>
        <p:txBody>
          <a:bodyPr>
            <a:normAutofit fontScale="25000" lnSpcReduction="20000"/>
          </a:bodyPr>
          <a:lstStyle/>
          <a:p>
            <a:pPr lvl="1"/>
            <a:endParaRPr lang="en-US" sz="4400" dirty="0">
              <a:solidFill>
                <a:schemeClr val="bg1"/>
              </a:solidFill>
            </a:endParaRPr>
          </a:p>
          <a:p>
            <a:pPr lvl="1"/>
            <a:endParaRPr lang="en-US" sz="4400" dirty="0">
              <a:solidFill>
                <a:schemeClr val="bg1"/>
              </a:solidFill>
            </a:endParaRPr>
          </a:p>
          <a:p>
            <a:pPr lvl="1"/>
            <a:endParaRPr lang="en-US" sz="4400" dirty="0">
              <a:solidFill>
                <a:schemeClr val="bg1"/>
              </a:solidFill>
            </a:endParaRPr>
          </a:p>
          <a:p>
            <a:pPr lvl="1"/>
            <a:r>
              <a:rPr lang="en-US" sz="12800" dirty="0">
                <a:solidFill>
                  <a:schemeClr val="bg1"/>
                </a:solidFill>
                <a:latin typeface="BrownPro" panose="00010500010101010101" pitchFamily="50" charset="0"/>
              </a:rPr>
              <a:t>Above ground designs can blend into the landscape</a:t>
            </a:r>
          </a:p>
          <a:p>
            <a:pPr lvl="1"/>
            <a:r>
              <a:rPr lang="en-US" sz="12800" dirty="0">
                <a:solidFill>
                  <a:schemeClr val="bg1"/>
                </a:solidFill>
                <a:latin typeface="BrownPro" panose="00010500010101010101" pitchFamily="50" charset="0"/>
              </a:rPr>
              <a:t>Water can be pumped </a:t>
            </a:r>
          </a:p>
          <a:p>
            <a:pPr lvl="1"/>
            <a:r>
              <a:rPr lang="en-US" sz="12800" dirty="0">
                <a:solidFill>
                  <a:schemeClr val="bg1"/>
                </a:solidFill>
                <a:latin typeface="BrownPro" panose="00010500010101010101" pitchFamily="50" charset="0"/>
              </a:rPr>
              <a:t>Residential rain barrels are becoming common </a:t>
            </a:r>
          </a:p>
          <a:p>
            <a:pPr lvl="1"/>
            <a:r>
              <a:rPr lang="en-US" sz="12800" dirty="0">
                <a:solidFill>
                  <a:schemeClr val="bg1"/>
                </a:solidFill>
                <a:latin typeface="BrownPro" panose="00010500010101010101" pitchFamily="50" charset="0"/>
              </a:rPr>
              <a:t>Larger commercial options available</a:t>
            </a:r>
          </a:p>
          <a:p>
            <a:pPr lvl="1"/>
            <a:r>
              <a:rPr lang="en-US" sz="12800" dirty="0">
                <a:solidFill>
                  <a:schemeClr val="bg1"/>
                </a:solidFill>
                <a:latin typeface="BrownPro" panose="00010500010101010101" pitchFamily="50" charset="0"/>
              </a:rPr>
              <a:t>50 - 50,000 gallons</a:t>
            </a:r>
          </a:p>
          <a:p>
            <a:pPr lvl="1"/>
            <a:r>
              <a:rPr lang="en-US" sz="12800" dirty="0">
                <a:solidFill>
                  <a:schemeClr val="bg1"/>
                </a:solidFill>
                <a:latin typeface="BrownPro" panose="00010500010101010101" pitchFamily="50" charset="0"/>
              </a:rPr>
              <a:t>Plastic, Metal</a:t>
            </a:r>
          </a:p>
          <a:p>
            <a:pPr lvl="1"/>
            <a:r>
              <a:rPr lang="en-US" sz="12800" dirty="0">
                <a:solidFill>
                  <a:schemeClr val="bg1"/>
                </a:solidFill>
                <a:latin typeface="BrownPro" panose="00010500010101010101" pitchFamily="50" charset="0"/>
              </a:rPr>
              <a:t>No vegetation, but can be designed to over flow into a rain garden.</a:t>
            </a:r>
          </a:p>
          <a:p>
            <a:pPr lvl="1"/>
            <a:r>
              <a:rPr lang="en-US" sz="12800" dirty="0">
                <a:solidFill>
                  <a:schemeClr val="bg1"/>
                </a:solidFill>
                <a:latin typeface="BrownPro" panose="00010500010101010101" pitchFamily="50" charset="0"/>
              </a:rPr>
              <a:t>Improves water quality</a:t>
            </a:r>
          </a:p>
          <a:p>
            <a:pPr lvl="1">
              <a:spcBef>
                <a:spcPts val="3000"/>
              </a:spcBef>
            </a:pPr>
            <a:r>
              <a:rPr lang="en-US" sz="12800" dirty="0">
                <a:solidFill>
                  <a:schemeClr val="bg1"/>
                </a:solidFill>
                <a:latin typeface="BrownPro" panose="00010500010101010101" pitchFamily="50" charset="0"/>
              </a:rPr>
              <a:t>Captured stormwater can be used for outdoor irrigation and some in home uses </a:t>
            </a:r>
          </a:p>
          <a:p>
            <a:pPr lvl="1"/>
            <a:endParaRPr lang="en-US" sz="5400" dirty="0">
              <a:solidFill>
                <a:schemeClr val="bg1"/>
              </a:solidFill>
            </a:endParaRPr>
          </a:p>
        </p:txBody>
      </p:sp>
      <p:sp>
        <p:nvSpPr>
          <p:cNvPr id="11" name="TextBox 10"/>
          <p:cNvSpPr txBox="1"/>
          <p:nvPr/>
        </p:nvSpPr>
        <p:spPr>
          <a:xfrm>
            <a:off x="0" y="13315890"/>
            <a:ext cx="11356258" cy="369332"/>
          </a:xfrm>
          <a:prstGeom prst="rect">
            <a:avLst/>
          </a:prstGeom>
          <a:noFill/>
        </p:spPr>
        <p:txBody>
          <a:bodyPr wrap="square" rtlCol="0">
            <a:spAutoFit/>
          </a:bodyPr>
          <a:lstStyle/>
          <a:p>
            <a:pPr marL="0" marR="0" lvl="0" indent="0" algn="l" defTabSz="8255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Helvetica Light"/>
                <a:sym typeface="Helvetica Light"/>
              </a:rPr>
              <a:t>Image Source</a:t>
            </a:r>
            <a:r>
              <a:rPr kumimoji="0" lang="en-US" sz="1800" b="1" i="0" u="none" strike="noStrike" kern="0" cap="none" spc="0" normalizeH="0" baseline="0" noProof="0" dirty="0">
                <a:ln>
                  <a:noFill/>
                </a:ln>
                <a:solidFill>
                  <a:srgbClr val="000000"/>
                </a:solidFill>
                <a:effectLst/>
                <a:uLnTx/>
                <a:uFillTx/>
                <a:latin typeface="Helvetica Light"/>
                <a:sym typeface="Helvetica Light"/>
              </a:rPr>
              <a:t>: LID Manual for Michigan, </a:t>
            </a:r>
            <a:r>
              <a:rPr kumimoji="0" lang="en-US" sz="1800" b="0" i="0" u="none" strike="noStrike" kern="0" cap="none" spc="0" normalizeH="0" baseline="0" noProof="0" dirty="0">
                <a:ln>
                  <a:noFill/>
                </a:ln>
                <a:solidFill>
                  <a:srgbClr val="000000"/>
                </a:solidFill>
                <a:effectLst/>
                <a:uLnTx/>
                <a:uFillTx/>
                <a:latin typeface="Helvetica Light"/>
                <a:sym typeface="Helvetica Light"/>
              </a:rPr>
              <a:t>2008; Sierra Club</a:t>
            </a:r>
          </a:p>
        </p:txBody>
      </p:sp>
    </p:spTree>
    <p:extLst>
      <p:ext uri="{BB962C8B-B14F-4D97-AF65-F5344CB8AC3E}">
        <p14:creationId xmlns:p14="http://schemas.microsoft.com/office/powerpoint/2010/main" val="1950606486"/>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4116</TotalTime>
  <Words>1418</Words>
  <Application>Microsoft Office PowerPoint</Application>
  <PresentationFormat>Custom</PresentationFormat>
  <Paragraphs>166</Paragraphs>
  <Slides>23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BrownPro</vt:lpstr>
      <vt:lpstr>Calibri</vt:lpstr>
      <vt:lpstr>Calibri Light</vt:lpstr>
      <vt:lpstr>Helvetica Light</vt:lpstr>
      <vt:lpstr>Helvetica Light (Body)</vt:lpstr>
      <vt:lpstr>Helvetica Neue</vt:lpstr>
      <vt:lpstr>Black</vt:lpstr>
      <vt:lpstr>Office Theme</vt:lpstr>
      <vt:lpstr>PowerPoint Presentation</vt:lpstr>
      <vt:lpstr>PowerPoint Presentation</vt:lpstr>
      <vt:lpstr>GSI Practices: Bioretention</vt:lpstr>
      <vt:lpstr>PowerPoint Presentation</vt:lpstr>
      <vt:lpstr>GSI Practices: Rain Garden</vt:lpstr>
      <vt:lpstr>PowerPoint Presentation</vt:lpstr>
      <vt:lpstr>GSI Practices: Bioswale</vt:lpstr>
      <vt:lpstr>PowerPoint Presentation</vt:lpstr>
      <vt:lpstr>GSI Practices: Rain Barrels</vt:lpstr>
      <vt:lpstr>PowerPoint Presentation</vt:lpstr>
      <vt:lpstr>GSI Practices: Cisterns</vt:lpstr>
      <vt:lpstr>PowerPoint Presentation</vt:lpstr>
      <vt:lpstr>GSI Practices: Green Roofs</vt:lpstr>
      <vt:lpstr>PowerPoint Presentation</vt:lpstr>
      <vt:lpstr>GSI Practices: Permeable Pavements</vt:lpstr>
      <vt:lpstr>PowerPoint Presentation</vt:lpstr>
      <vt:lpstr>GSI Practices: Trees</vt:lpstr>
      <vt:lpstr>PowerPoint Presentation</vt:lpstr>
      <vt:lpstr>GSI Practices: Wetlands</vt:lpstr>
      <vt:lpstr>Local Examples: Milliken State Park </vt:lpstr>
      <vt:lpstr>Local Examples: Milliken State Park </vt:lpstr>
      <vt:lpstr>Local Examples: Milliken State Park </vt:lpstr>
      <vt:lpstr>Q &amp; 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Hayosh</dc:creator>
  <cp:lastModifiedBy>Nicole Brown</cp:lastModifiedBy>
  <cp:revision>147</cp:revision>
  <dcterms:modified xsi:type="dcterms:W3CDTF">2018-02-18T19:08:22Z</dcterms:modified>
</cp:coreProperties>
</file>